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0"/>
  </p:notesMasterIdLst>
  <p:handoutMasterIdLst>
    <p:handoutMasterId r:id="rId41"/>
  </p:handoutMasterIdLst>
  <p:sldIdLst>
    <p:sldId id="256" r:id="rId2"/>
    <p:sldId id="257" r:id="rId3"/>
    <p:sldId id="258" r:id="rId4"/>
    <p:sldId id="264" r:id="rId5"/>
    <p:sldId id="265" r:id="rId6"/>
    <p:sldId id="280" r:id="rId7"/>
    <p:sldId id="281" r:id="rId8"/>
    <p:sldId id="282" r:id="rId9"/>
    <p:sldId id="286" r:id="rId10"/>
    <p:sldId id="283" r:id="rId11"/>
    <p:sldId id="284" r:id="rId12"/>
    <p:sldId id="285" r:id="rId13"/>
    <p:sldId id="276" r:id="rId14"/>
    <p:sldId id="288" r:id="rId15"/>
    <p:sldId id="289" r:id="rId16"/>
    <p:sldId id="313" r:id="rId17"/>
    <p:sldId id="267" r:id="rId18"/>
    <p:sldId id="314" r:id="rId19"/>
    <p:sldId id="291" r:id="rId20"/>
    <p:sldId id="315" r:id="rId21"/>
    <p:sldId id="311" r:id="rId22"/>
    <p:sldId id="312" r:id="rId23"/>
    <p:sldId id="296" r:id="rId24"/>
    <p:sldId id="297" r:id="rId25"/>
    <p:sldId id="271" r:id="rId26"/>
    <p:sldId id="298" r:id="rId27"/>
    <p:sldId id="299" r:id="rId28"/>
    <p:sldId id="300" r:id="rId29"/>
    <p:sldId id="301" r:id="rId30"/>
    <p:sldId id="302" r:id="rId31"/>
    <p:sldId id="303" r:id="rId32"/>
    <p:sldId id="272" r:id="rId33"/>
    <p:sldId id="279" r:id="rId34"/>
    <p:sldId id="304" r:id="rId35"/>
    <p:sldId id="316" r:id="rId36"/>
    <p:sldId id="317" r:id="rId37"/>
    <p:sldId id="319" r:id="rId38"/>
    <p:sldId id="318"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87" autoAdjust="0"/>
    <p:restoredTop sz="78947" autoAdjust="0"/>
  </p:normalViewPr>
  <p:slideViewPr>
    <p:cSldViewPr snapToGrid="0" snapToObjects="1">
      <p:cViewPr>
        <p:scale>
          <a:sx n="105" d="100"/>
          <a:sy n="105" d="100"/>
        </p:scale>
        <p:origin x="-80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5" d="100"/>
        <a:sy n="115" d="100"/>
      </p:scale>
      <p:origin x="0" y="3368"/>
    </p:cViewPr>
  </p:sorterViewPr>
  <p:notesViewPr>
    <p:cSldViewPr snapToGrid="0" snapToObjects="1">
      <p:cViewPr varScale="1">
        <p:scale>
          <a:sx n="93" d="100"/>
          <a:sy n="93" d="100"/>
        </p:scale>
        <p:origin x="-368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657061-BA4B-6348-9B31-4CC103E00964}" type="datetime1">
              <a:rPr lang="en-US" smtClean="0"/>
              <a:t>6/27/15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57F0DC-1B1C-5644-8C12-A1158DD77127}" type="slidenum">
              <a:rPr lang="en-US" smtClean="0"/>
              <a:t>‹#›</a:t>
            </a:fld>
            <a:endParaRPr lang="en-US"/>
          </a:p>
        </p:txBody>
      </p:sp>
    </p:spTree>
    <p:extLst>
      <p:ext uri="{BB962C8B-B14F-4D97-AF65-F5344CB8AC3E}">
        <p14:creationId xmlns:p14="http://schemas.microsoft.com/office/powerpoint/2010/main" val="8967301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564246-D2DF-F942-9FF5-C5CC1FFF6B11}" type="datetime1">
              <a:rPr lang="en-US" smtClean="0"/>
              <a:t>6/27/15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E33819-6486-B94A-BDB6-7D66D7A5DC1A}" type="slidenum">
              <a:rPr lang="en-US" smtClean="0"/>
              <a:t>‹#›</a:t>
            </a:fld>
            <a:endParaRPr lang="en-US"/>
          </a:p>
        </p:txBody>
      </p:sp>
    </p:spTree>
    <p:extLst>
      <p:ext uri="{BB962C8B-B14F-4D97-AF65-F5344CB8AC3E}">
        <p14:creationId xmlns:p14="http://schemas.microsoft.com/office/powerpoint/2010/main" val="235516400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a:t>
            </a:r>
            <a:r>
              <a:rPr lang="en-US" baseline="0" dirty="0" smtClean="0"/>
              <a:t> — my name is Akshay, and today I’m going to talk about YouEDU, a prototype that my colleagues and I built that stages intelligent interventions in MOOC discussion forums.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a:t>
            </a:fld>
            <a:endParaRPr lang="en-US"/>
          </a:p>
        </p:txBody>
      </p:sp>
    </p:spTree>
    <p:extLst>
      <p:ext uri="{BB962C8B-B14F-4D97-AF65-F5344CB8AC3E}">
        <p14:creationId xmlns:p14="http://schemas.microsoft.com/office/powerpoint/2010/main" val="3027272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I think of discussion in an educational context, this is the classical picture that pops into my mind: A few students (the blue figures here) engaging in conversation both with each other and with an instructor, the gold figure here. The number of participants should be small enough so as to allow both the instructor and students to be fully engaged in the discussion, and to really derive something meaningful from it.</a:t>
            </a:r>
          </a:p>
          <a:p>
            <a:endParaRPr lang="en-US" baseline="0" dirty="0" smtClean="0"/>
          </a:p>
          <a:p>
            <a:r>
              <a:rPr lang="en-US" baseline="0" dirty="0" smtClean="0"/>
              <a:t>Unfortunately, in Massive Open Online Courses, or MOOCs, the reality ends up being more like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a:t>
            </a:fld>
            <a:endParaRPr lang="en-US"/>
          </a:p>
        </p:txBody>
      </p:sp>
    </p:spTree>
    <p:extLst>
      <p:ext uri="{BB962C8B-B14F-4D97-AF65-F5344CB8AC3E}">
        <p14:creationId xmlns:p14="http://schemas.microsoft.com/office/powerpoint/2010/main" val="1423375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 mob thousands of students vying</a:t>
            </a:r>
            <a:r>
              <a:rPr lang="en-US" baseline="0" dirty="0" smtClean="0"/>
              <a:t> </a:t>
            </a:r>
            <a:r>
              <a:rPr lang="en-US" dirty="0" smtClean="0"/>
              <a:t>for the attention of</a:t>
            </a:r>
            <a:r>
              <a:rPr lang="en-US" baseline="0" dirty="0" smtClean="0"/>
              <a:t> a single instructor, rendering authentic “discussion” impractical; it becomes more of a Q&amp;A. I know this from experience, because I worked as a TA for a Stanford MOOC on Computer Networking last year; my job was to sift through the forum and help students who were struggling with the material. </a:t>
            </a:r>
          </a:p>
        </p:txBody>
      </p:sp>
      <p:sp>
        <p:nvSpPr>
          <p:cNvPr id="4" name="Slide Number Placeholder 3"/>
          <p:cNvSpPr>
            <a:spLocks noGrp="1"/>
          </p:cNvSpPr>
          <p:nvPr>
            <p:ph type="sldNum" sz="quarter" idx="10"/>
          </p:nvPr>
        </p:nvSpPr>
        <p:spPr/>
        <p:txBody>
          <a:bodyPr/>
          <a:lstStyle/>
          <a:p>
            <a:fld id="{0EE33819-6486-B94A-BDB6-7D66D7A5DC1A}" type="slidenum">
              <a:rPr lang="en-US" smtClean="0"/>
              <a:t>3</a:t>
            </a:fld>
            <a:endParaRPr lang="en-US"/>
          </a:p>
        </p:txBody>
      </p:sp>
    </p:spTree>
    <p:extLst>
      <p:ext uri="{BB962C8B-B14F-4D97-AF65-F5344CB8AC3E}">
        <p14:creationId xmlns:p14="http://schemas.microsoft.com/office/powerpoint/2010/main" val="1373063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And, you know, I thought – Wouldn’t it be great if the discussion forum could filter out the noise and highlight the learners who were confused about the material and the posts in which they asked for help? </a:t>
            </a:r>
          </a:p>
        </p:txBody>
      </p:sp>
      <p:sp>
        <p:nvSpPr>
          <p:cNvPr id="4" name="Slide Number Placeholder 3"/>
          <p:cNvSpPr>
            <a:spLocks noGrp="1"/>
          </p:cNvSpPr>
          <p:nvPr>
            <p:ph type="sldNum" sz="quarter" idx="10"/>
          </p:nvPr>
        </p:nvSpPr>
        <p:spPr/>
        <p:txBody>
          <a:bodyPr/>
          <a:lstStyle/>
          <a:p>
            <a:fld id="{0EE33819-6486-B94A-BDB6-7D66D7A5DC1A}" type="slidenum">
              <a:rPr lang="en-US" smtClean="0"/>
              <a:t>4</a:t>
            </a:fld>
            <a:endParaRPr lang="en-US"/>
          </a:p>
        </p:txBody>
      </p:sp>
    </p:spTree>
    <p:extLst>
      <p:ext uri="{BB962C8B-B14F-4D97-AF65-F5344CB8AC3E}">
        <p14:creationId xmlns:p14="http://schemas.microsoft.com/office/powerpoint/2010/main" val="707959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motivated the idea of a discussion forum that was intelligent in two ways or phases …</a:t>
            </a:r>
            <a:endParaRPr lang="en-US" dirty="0" smtClean="0"/>
          </a:p>
        </p:txBody>
      </p:sp>
      <p:sp>
        <p:nvSpPr>
          <p:cNvPr id="4" name="Slide Number Placeholder 3"/>
          <p:cNvSpPr>
            <a:spLocks noGrp="1"/>
          </p:cNvSpPr>
          <p:nvPr>
            <p:ph type="sldNum" sz="quarter" idx="10"/>
          </p:nvPr>
        </p:nvSpPr>
        <p:spPr/>
        <p:txBody>
          <a:bodyPr/>
          <a:lstStyle/>
          <a:p>
            <a:fld id="{0EE33819-6486-B94A-BDB6-7D66D7A5DC1A}" type="slidenum">
              <a:rPr lang="en-US" smtClean="0"/>
              <a:t>5</a:t>
            </a:fld>
            <a:endParaRPr lang="en-US"/>
          </a:p>
        </p:txBody>
      </p:sp>
    </p:spTree>
    <p:extLst>
      <p:ext uri="{BB962C8B-B14F-4D97-AF65-F5344CB8AC3E}">
        <p14:creationId xmlns:p14="http://schemas.microsoft.com/office/powerpoint/2010/main" val="2909972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first phase, the forum would detected confusion</a:t>
            </a:r>
            <a:r>
              <a:rPr lang="en-US" baseline="0" dirty="0" smtClean="0"/>
              <a:t> in forum posts and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6</a:t>
            </a:fld>
            <a:endParaRPr lang="en-US"/>
          </a:p>
        </p:txBody>
      </p:sp>
    </p:spTree>
    <p:extLst>
      <p:ext uri="{BB962C8B-B14F-4D97-AF65-F5344CB8AC3E}">
        <p14:creationId xmlns:p14="http://schemas.microsoft.com/office/powerpoint/2010/main" val="3010569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second phase, it would stage some sort of automatic intervention</a:t>
            </a:r>
            <a:r>
              <a:rPr lang="en-US" baseline="0" dirty="0" smtClean="0"/>
              <a:t> designed to mitigate the confusion that hung over these students.</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7</a:t>
            </a:fld>
            <a:endParaRPr lang="en-US"/>
          </a:p>
        </p:txBody>
      </p:sp>
    </p:spTree>
    <p:extLst>
      <p:ext uri="{BB962C8B-B14F-4D97-AF65-F5344CB8AC3E}">
        <p14:creationId xmlns:p14="http://schemas.microsoft.com/office/powerpoint/2010/main" val="1577730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soon found out that there are some challenges, however, to building an intelligent forum.</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8</a:t>
            </a:fld>
            <a:endParaRPr lang="en-US"/>
          </a:p>
        </p:txBody>
      </p:sp>
    </p:spTree>
    <p:extLst>
      <p:ext uri="{BB962C8B-B14F-4D97-AF65-F5344CB8AC3E}">
        <p14:creationId xmlns:p14="http://schemas.microsoft.com/office/powerpoint/2010/main" val="3702860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is scale – a given MOOC might have 10s of thousands of learners in it</a:t>
            </a:r>
            <a:r>
              <a:rPr lang="en-US" baseline="0" dirty="0" smtClean="0"/>
              <a:t> – increasing the complexity of the problem.</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9</a:t>
            </a:fld>
            <a:endParaRPr lang="en-US"/>
          </a:p>
        </p:txBody>
      </p:sp>
    </p:spTree>
    <p:extLst>
      <p:ext uri="{BB962C8B-B14F-4D97-AF65-F5344CB8AC3E}">
        <p14:creationId xmlns:p14="http://schemas.microsoft.com/office/powerpoint/2010/main" val="953884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challenge is that the</a:t>
            </a:r>
            <a:r>
              <a:rPr lang="en-US" baseline="0" dirty="0" smtClean="0"/>
              <a:t> way confusion is expressed – in other words, the vocabulary of confusion – is largely dependent upon the particular course in which it arises. For example, a learner expressing confusion in a mathematics class will likely use different linguistic structures than one expressing confusion in a humanities class.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10</a:t>
            </a:fld>
            <a:endParaRPr lang="en-US"/>
          </a:p>
        </p:txBody>
      </p:sp>
    </p:spTree>
    <p:extLst>
      <p:ext uri="{BB962C8B-B14F-4D97-AF65-F5344CB8AC3E}">
        <p14:creationId xmlns:p14="http://schemas.microsoft.com/office/powerpoint/2010/main" val="3517159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 third challenge is related to interventions. Since TAs</a:t>
            </a:r>
            <a:r>
              <a:rPr lang="en-US" baseline="0" dirty="0" smtClean="0"/>
              <a:t> often have their hands full, we’d like our interventions to be independent of them</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11</a:t>
            </a:fld>
            <a:endParaRPr lang="en-US"/>
          </a:p>
        </p:txBody>
      </p:sp>
    </p:spTree>
    <p:extLst>
      <p:ext uri="{BB962C8B-B14F-4D97-AF65-F5344CB8AC3E}">
        <p14:creationId xmlns:p14="http://schemas.microsoft.com/office/powerpoint/2010/main" val="3387425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But mitigating confusion automatically seems difficult, particularly because forum posts and the LMS aren’t very structured. </a:t>
            </a:r>
            <a:endParaRPr lang="en-US" dirty="0" smtClean="0"/>
          </a:p>
          <a:p>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12</a:t>
            </a:fld>
            <a:endParaRPr lang="en-US"/>
          </a:p>
        </p:txBody>
      </p:sp>
    </p:spTree>
    <p:extLst>
      <p:ext uri="{BB962C8B-B14F-4D97-AF65-F5344CB8AC3E}">
        <p14:creationId xmlns:p14="http://schemas.microsoft.com/office/powerpoint/2010/main" val="1874360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but surely we</a:t>
            </a:r>
            <a:r>
              <a:rPr lang="en-US" baseline="0" dirty="0" smtClean="0"/>
              <a:t> could surmount these challenges somehow. So why are forums still </a:t>
            </a:r>
            <a:r>
              <a:rPr lang="en-US" i="1" baseline="0" dirty="0" smtClean="0"/>
              <a:t>dumb? </a:t>
            </a:r>
            <a:r>
              <a:rPr lang="en-US" i="0" baseline="0" dirty="0" smtClean="0"/>
              <a:t>It mainly boils down to data.</a:t>
            </a:r>
            <a:endParaRPr lang="en-US" dirty="0" smtClean="0"/>
          </a:p>
          <a:p>
            <a:endParaRPr lang="en-US" dirty="0" smtClean="0"/>
          </a:p>
          <a:p>
            <a:r>
              <a:rPr lang="en-US" dirty="0" smtClean="0"/>
              <a:t>Given domain-specificity,</a:t>
            </a:r>
            <a:r>
              <a:rPr lang="en-US" baseline="0" dirty="0" smtClean="0"/>
              <a:t> want to take a machine learning approach. </a:t>
            </a:r>
          </a:p>
          <a:p>
            <a:r>
              <a:rPr lang="en-US" baseline="0" dirty="0" smtClean="0"/>
              <a:t>Most ML approaches need tagged data, and these datasets are expensive to generate. No such dataset for forums existed prior to our work </a:t>
            </a:r>
          </a:p>
          <a:p>
            <a:r>
              <a:rPr lang="en-US" baseline="0" dirty="0" smtClean="0"/>
              <a:t>What’s more, large-scale forum data was also not easily available; this is changing, because Stanford is making much of the data generated by its MOOCs open to researchers.</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13</a:t>
            </a:fld>
            <a:endParaRPr lang="en-US"/>
          </a:p>
        </p:txBody>
      </p:sp>
    </p:spTree>
    <p:extLst>
      <p:ext uri="{BB962C8B-B14F-4D97-AF65-F5344CB8AC3E}">
        <p14:creationId xmlns:p14="http://schemas.microsoft.com/office/powerpoint/2010/main" val="1989024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it’s against this backdrop</a:t>
            </a:r>
            <a:r>
              <a:rPr lang="en-US" baseline="0" dirty="0" smtClean="0"/>
              <a:t> that we present YouEDU, our proposed solution to the intelligent forum problem. This is an outline of what remains of the talk: </a:t>
            </a:r>
          </a:p>
          <a:p>
            <a:r>
              <a:rPr lang="en-US" baseline="0" dirty="0" smtClean="0"/>
              <a:t>+ I’ll begin by describing a human tagged dataset of forum posts that we compiled that enabled the rest of our work.</a:t>
            </a:r>
          </a:p>
          <a:p>
            <a:r>
              <a:rPr lang="en-US" baseline="0" dirty="0" smtClean="0"/>
              <a:t>+ I’ll then talk about the first phase of our system, in which we use machine learning to detect confusion in forum posts.</a:t>
            </a:r>
          </a:p>
          <a:p>
            <a:r>
              <a:rPr lang="en-US" baseline="0" dirty="0" smtClean="0"/>
              <a:t>+ After that, I’ll talk about the second phase of our system, in which we stage interventions to automatically mitigate the confusion found in posts. In this phase, we use information retrieval techniques to recommend a list of snippets from instructional videos that we feel might address the confusion voiced in a particular post. </a:t>
            </a:r>
          </a:p>
        </p:txBody>
      </p:sp>
      <p:sp>
        <p:nvSpPr>
          <p:cNvPr id="4" name="Slide Number Placeholder 3"/>
          <p:cNvSpPr>
            <a:spLocks noGrp="1"/>
          </p:cNvSpPr>
          <p:nvPr>
            <p:ph type="sldNum" sz="quarter" idx="10"/>
          </p:nvPr>
        </p:nvSpPr>
        <p:spPr/>
        <p:txBody>
          <a:bodyPr/>
          <a:lstStyle/>
          <a:p>
            <a:fld id="{0EE33819-6486-B94A-BDB6-7D66D7A5DC1A}" type="slidenum">
              <a:rPr lang="en-US" smtClean="0"/>
              <a:t>14</a:t>
            </a:fld>
            <a:endParaRPr lang="en-US"/>
          </a:p>
        </p:txBody>
      </p:sp>
    </p:spTree>
    <p:extLst>
      <p:ext uri="{BB962C8B-B14F-4D97-AF65-F5344CB8AC3E}">
        <p14:creationId xmlns:p14="http://schemas.microsoft.com/office/powerpoint/2010/main" val="2917981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dataset we compiled, called the MOOCPosts dataset, contains 30,000 forum posts collected from 11 Stanford MOOCs. These 11 courses were partitioned into three categories – Humanities/Sciences, Medicine, and Education. Each partition contains 10,000 posts. The sciences and medicine partitions contained fairly technical courses, and the education set consisted of a single course, </a:t>
            </a:r>
            <a:r>
              <a:rPr lang="en-US" i="1" baseline="0" dirty="0" smtClean="0"/>
              <a:t>How to Learn Math</a:t>
            </a:r>
            <a:r>
              <a:rPr lang="en-US" i="0" baseline="0" dirty="0" smtClean="0"/>
              <a:t>, in which teachers discussed pedagogical best practices when it came to teaching math.</a:t>
            </a:r>
          </a:p>
          <a:p>
            <a:endParaRPr lang="en-US" i="0" baseline="0" dirty="0" smtClean="0"/>
          </a:p>
          <a:p>
            <a:r>
              <a:rPr lang="en-US" i="0" baseline="0" dirty="0" smtClean="0"/>
              <a:t>Each course partition was coded by 3 distinct human raters, for a total of 9 raters. Each post was scored along 6 dimensions. Three were rated on a scale from 1-7:  to what degree does this post express confusion, with 1 being not at all and 7 being a lot, what is the sentiment of this post, 1 being very negative and 7 being very positive, and how urgent is it that an instructor respond to this post, 1 being not at all and 7 being very much so.</a:t>
            </a:r>
          </a:p>
          <a:p>
            <a:endParaRPr lang="en-US" i="0" baseline="0" dirty="0" smtClean="0"/>
          </a:p>
          <a:p>
            <a:r>
              <a:rPr lang="en-US" i="0" baseline="0" dirty="0" smtClean="0"/>
              <a:t>The other three dimensions were binary variables: Is this post an opinion, does it contain a question, and does it offer an answer?</a:t>
            </a:r>
          </a:p>
          <a:p>
            <a:endParaRPr lang="en-US" i="0" baseline="0" dirty="0" smtClean="0"/>
          </a:p>
          <a:p>
            <a:r>
              <a:rPr lang="en-US" i="0" baseline="0" dirty="0" smtClean="0"/>
              <a:t>The dataset is available for researchers, and you can read more about it in our paper and at datastage.stanford.edu.</a:t>
            </a:r>
          </a:p>
          <a:p>
            <a:endParaRPr lang="en-US" i="0" baseline="0" dirty="0" smtClean="0"/>
          </a:p>
        </p:txBody>
      </p:sp>
      <p:sp>
        <p:nvSpPr>
          <p:cNvPr id="4" name="Slide Number Placeholder 3"/>
          <p:cNvSpPr>
            <a:spLocks noGrp="1"/>
          </p:cNvSpPr>
          <p:nvPr>
            <p:ph type="sldNum" sz="quarter" idx="10"/>
          </p:nvPr>
        </p:nvSpPr>
        <p:spPr/>
        <p:txBody>
          <a:bodyPr/>
          <a:lstStyle/>
          <a:p>
            <a:fld id="{0EE33819-6486-B94A-BDB6-7D66D7A5DC1A}" type="slidenum">
              <a:rPr lang="en-US" smtClean="0"/>
              <a:t>15</a:t>
            </a:fld>
            <a:endParaRPr lang="en-US"/>
          </a:p>
        </p:txBody>
      </p:sp>
    </p:spTree>
    <p:extLst>
      <p:ext uri="{BB962C8B-B14F-4D97-AF65-F5344CB8AC3E}">
        <p14:creationId xmlns:p14="http://schemas.microsoft.com/office/powerpoint/2010/main" val="2338206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MOOCPosts dataset is what enabled phase 1</a:t>
            </a:r>
            <a:r>
              <a:rPr lang="en-US" baseline="0" dirty="0" smtClean="0"/>
              <a:t> of YouEDU, in which we detect confusion. In particular, in this phase, we take as input a series of forum posts, one-by-one, and feed them into a classifier. In screening these posts for confusion, we frame the classification problem as a binary one: is the forum poster confused?</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16</a:t>
            </a:fld>
            <a:endParaRPr lang="en-US"/>
          </a:p>
        </p:txBody>
      </p:sp>
    </p:spTree>
    <p:extLst>
      <p:ext uri="{BB962C8B-B14F-4D97-AF65-F5344CB8AC3E}">
        <p14:creationId xmlns:p14="http://schemas.microsoft.com/office/powerpoint/2010/main" val="110972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a logistic regression</a:t>
            </a:r>
            <a:r>
              <a:rPr lang="en-US" baseline="0" dirty="0" smtClean="0"/>
              <a:t> layer as our classifier. The feature vector for our classifier includes a bag-of-words representation of the body of the forum post, as well as some additional metadata about it, including the position of the post within the thread – i.e., did the post start the thread or was it a reply – whether the poster chose to be anonymous, and so on. The intuition here was that people who start threads might be more likely to be seeking help, a student might choose to be anonymous because they were embarrassed about expressing confusion.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17</a:t>
            </a:fld>
            <a:endParaRPr lang="en-US"/>
          </a:p>
        </p:txBody>
      </p:sp>
    </p:spTree>
    <p:extLst>
      <p:ext uri="{BB962C8B-B14F-4D97-AF65-F5344CB8AC3E}">
        <p14:creationId xmlns:p14="http://schemas.microsoft.com/office/powerpoint/2010/main" val="3103770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When we train our</a:t>
            </a:r>
            <a:r>
              <a:rPr lang="en-US" baseline="0" dirty="0" smtClean="0"/>
              <a:t> classifier, the feature vector also includes the ground truth labels for the five other variables from our MOOCPosts dataset – sentiment, urgency, question, answer, and opinion. An analysis of the dataset found that these variables were correlated with confusion. </a:t>
            </a:r>
            <a:r>
              <a:rPr lang="en-US" dirty="0" smtClean="0"/>
              <a:t>In</a:t>
            </a:r>
            <a:r>
              <a:rPr lang="en-US" baseline="0" dirty="0" smtClean="0"/>
              <a:t> the training phase, we also build classifiers for the five non-confusion variables – these sub-classifiers are not nested in that they only include the post and metadata as their feature vectors.</a:t>
            </a:r>
            <a:endParaRPr lang="en-US" dirty="0" smtClean="0"/>
          </a:p>
          <a:p>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18</a:t>
            </a:fld>
            <a:endParaRPr lang="en-US"/>
          </a:p>
        </p:txBody>
      </p:sp>
    </p:spTree>
    <p:extLst>
      <p:ext uri="{BB962C8B-B14F-4D97-AF65-F5344CB8AC3E}">
        <p14:creationId xmlns:p14="http://schemas.microsoft.com/office/powerpoint/2010/main" val="2067057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a:t>
            </a:r>
            <a:r>
              <a:rPr lang="en-US" dirty="0" smtClean="0"/>
              <a:t>testing, u</a:t>
            </a:r>
            <a:r>
              <a:rPr lang="en-US" baseline="0" dirty="0" smtClean="0"/>
              <a:t>nlike before, instead of using ground-truth values for the five non-confusion variables, our vector includes </a:t>
            </a:r>
            <a:r>
              <a:rPr lang="en-US" i="1" baseline="0" dirty="0" smtClean="0"/>
              <a:t>guesses </a:t>
            </a:r>
            <a:r>
              <a:rPr lang="en-US" i="0" baseline="0" dirty="0" smtClean="0"/>
              <a:t>for these values generated by the sub-classifiers we created when training. Our logistic regression classifier folds in all these guesses along with the other features and outputs a binary label indicating whether or not it believes the </a:t>
            </a:r>
            <a:r>
              <a:rPr lang="en-US" i="0" baseline="0" smtClean="0"/>
              <a:t>post </a:t>
            </a:r>
            <a:r>
              <a:rPr lang="en-US" i="0" baseline="0" smtClean="0"/>
              <a:t>voices </a:t>
            </a:r>
            <a:r>
              <a:rPr lang="en-US" i="0" baseline="0" dirty="0" smtClean="0"/>
              <a:t>confusion. We experimented with using guesses as opposed to ground-truth in training as well but found no significant difference in performance.</a:t>
            </a:r>
          </a:p>
          <a:p>
            <a:endParaRPr lang="en-US" i="0" baseline="0" dirty="0" smtClean="0"/>
          </a:p>
          <a:p>
            <a:r>
              <a:rPr lang="en-US" i="0" baseline="0" dirty="0" smtClean="0"/>
              <a:t>If you’re curious about the relative importance of each of these different types of features, I’d encourage you to look at our paper.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19</a:t>
            </a:fld>
            <a:endParaRPr lang="en-US"/>
          </a:p>
        </p:txBody>
      </p:sp>
    </p:spTree>
    <p:extLst>
      <p:ext uri="{BB962C8B-B14F-4D97-AF65-F5344CB8AC3E}">
        <p14:creationId xmlns:p14="http://schemas.microsoft.com/office/powerpoint/2010/main" val="1269445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Here, we’ve got a graph of how</a:t>
            </a:r>
            <a:r>
              <a:rPr lang="en-US" baseline="0" dirty="0" smtClean="0"/>
              <a:t> well our classifier performed when trained/tested on the three course partitions. The x-axis displays the partitions – hum/science, medicine, and education – and the y-axis is the F1 for the confusion class. The dashed orange lines indicate the expected performance of a random baseline classifier that assigns a post in a given course set as confused with probability equal to the percentage of posts that are actually confused in said course se.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absolute terms, you can see here that we perform comparably on the sciences and medicine courses, but </a:t>
            </a:r>
            <a:r>
              <a:rPr lang="en-US" dirty="0" smtClean="0"/>
              <a:t>we perform significantly worse</a:t>
            </a:r>
            <a:r>
              <a:rPr lang="en-US" baseline="0" dirty="0" smtClean="0"/>
              <a:t> on the </a:t>
            </a:r>
            <a:r>
              <a:rPr lang="en-US" i="1" baseline="0" dirty="0" smtClean="0"/>
              <a:t>How to Learn Math</a:t>
            </a:r>
            <a:r>
              <a:rPr lang="en-US" i="0" baseline="0" dirty="0" smtClean="0"/>
              <a:t> course. This result is intuitive, because the science and medicine course sets contained technical courses. And in technical courses, the language of confusion is fairly straightforward and constrained – You know, for example, -- Can someone please explain logistic regression for me? Or “I don’t understand such-and-such concept”. But, in the </a:t>
            </a:r>
            <a:r>
              <a:rPr lang="en-US" i="1" baseline="0" dirty="0" smtClean="0"/>
              <a:t>How to Learn Math</a:t>
            </a:r>
            <a:r>
              <a:rPr lang="en-US" i="0" baseline="0" dirty="0" smtClean="0"/>
              <a:t> course, the language of confusion is complex and wide-ranging, and only six percent of posts expressed confusion. </a:t>
            </a:r>
          </a:p>
          <a:p>
            <a:endParaRPr lang="en-US" i="0" baseline="0" dirty="0" smtClean="0"/>
          </a:p>
          <a:p>
            <a:r>
              <a:rPr lang="en-US" i="0" baseline="0" dirty="0" smtClean="0"/>
              <a:t>The upshot of all of this is that, as is often the case when it comes to MOOCs, we are better at solving our problem for math-y courses and not so great at doing so for courses that consist of more authentic discussion  or complex thought. The underlying reason for this, we suspect, is that our concept of confusion is not well-defined for these latter courses.</a:t>
            </a:r>
          </a:p>
          <a:p>
            <a:endParaRPr lang="en-US" i="0" baseline="0" dirty="0" smtClean="0"/>
          </a:p>
          <a:p>
            <a:r>
              <a:rPr lang="en-US" i="0" baseline="0" dirty="0" smtClean="0"/>
              <a:t>Our paper includes many more and more granular evaluations of our classifier, including the feasibility of making it an online one (the short answer is that it seems possible, sometimes), and I’d encourage you to take a look if you’re interested.</a:t>
            </a:r>
          </a:p>
          <a:p>
            <a:endParaRPr lang="en-US" i="0" baseline="0" dirty="0" smtClean="0"/>
          </a:p>
          <a:p>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20</a:t>
            </a:fld>
            <a:endParaRPr lang="en-US"/>
          </a:p>
        </p:txBody>
      </p:sp>
    </p:spTree>
    <p:extLst>
      <p:ext uri="{BB962C8B-B14F-4D97-AF65-F5344CB8AC3E}">
        <p14:creationId xmlns:p14="http://schemas.microsoft.com/office/powerpoint/2010/main" val="2640233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to recap the story so-far,</a:t>
            </a:r>
            <a:r>
              <a:rPr lang="en-US" baseline="0" dirty="0" smtClean="0"/>
              <a:t> the MOOCPosts dataset enabled us to engineer phase 1 of our system, in which we screen posts for confusion.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21</a:t>
            </a:fld>
            <a:endParaRPr lang="en-US"/>
          </a:p>
        </p:txBody>
      </p:sp>
    </p:spTree>
    <p:extLst>
      <p:ext uri="{BB962C8B-B14F-4D97-AF65-F5344CB8AC3E}">
        <p14:creationId xmlns:p14="http://schemas.microsoft.com/office/powerpoint/2010/main" val="3486294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pick up</a:t>
            </a:r>
            <a:r>
              <a:rPr lang="en-US" baseline="0" dirty="0" smtClean="0"/>
              <a:t> from there in phase 2, in which we take a confused post and recommend a few video snippets (so video start times) that might address the confusion in that post.</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22</a:t>
            </a:fld>
            <a:endParaRPr lang="en-US"/>
          </a:p>
        </p:txBody>
      </p:sp>
    </p:spTree>
    <p:extLst>
      <p:ext uri="{BB962C8B-B14F-4D97-AF65-F5344CB8AC3E}">
        <p14:creationId xmlns:p14="http://schemas.microsoft.com/office/powerpoint/2010/main" val="2790136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recommend video snippets, we need</a:t>
            </a:r>
            <a:r>
              <a:rPr lang="en-US" baseline="0" dirty="0" smtClean="0"/>
              <a:t> to have a way of indexing into all of the instructional videos in a course. But, it’s difficult to reason about video – it’s not clear how to relate posts to videos – so we decided to add a level of indirection.</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23</a:t>
            </a:fld>
            <a:endParaRPr lang="en-US"/>
          </a:p>
        </p:txBody>
      </p:sp>
    </p:spTree>
    <p:extLst>
      <p:ext uri="{BB962C8B-B14F-4D97-AF65-F5344CB8AC3E}">
        <p14:creationId xmlns:p14="http://schemas.microsoft.com/office/powerpoint/2010/main" val="1072438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Luckily for us, our</a:t>
            </a:r>
            <a:r>
              <a:rPr lang="en-US" baseline="0" dirty="0" smtClean="0"/>
              <a:t> law mandates that these instructional videos be subtitled. So for each video, we have a time-stamped, textual caption file.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24</a:t>
            </a:fld>
            <a:endParaRPr lang="en-US"/>
          </a:p>
        </p:txBody>
      </p:sp>
    </p:spTree>
    <p:extLst>
      <p:ext uri="{BB962C8B-B14F-4D97-AF65-F5344CB8AC3E}">
        <p14:creationId xmlns:p14="http://schemas.microsoft.com/office/powerpoint/2010/main" val="961633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 that caption file in dividing the video into one-minute chunks, or </a:t>
            </a:r>
            <a:r>
              <a:rPr lang="en-US" i="1" dirty="0" smtClean="0"/>
              <a:t>bins</a:t>
            </a:r>
            <a:r>
              <a:rPr lang="en-US" i="0" dirty="0" smtClean="0"/>
              <a:t> – we treat these bins as the fundamental items to</a:t>
            </a:r>
            <a:r>
              <a:rPr lang="en-US" i="0" baseline="0" dirty="0" smtClean="0"/>
              <a:t> be retrieved in phase 2 of YouEDU, as they map directly to video snippets. Each bin is a triplet consisting of the </a:t>
            </a:r>
            <a:r>
              <a:rPr lang="en-US" i="0" baseline="0" dirty="0" err="1" smtClean="0"/>
              <a:t>video_id</a:t>
            </a:r>
            <a:r>
              <a:rPr lang="en-US" i="0" baseline="0" dirty="0" smtClean="0"/>
              <a:t>, </a:t>
            </a:r>
            <a:r>
              <a:rPr lang="en-US" i="0" baseline="0" dirty="0" err="1" smtClean="0"/>
              <a:t>start_minute</a:t>
            </a:r>
            <a:r>
              <a:rPr lang="en-US" i="0" baseline="0" dirty="0" smtClean="0"/>
              <a:t>, and the list of noun phrases that occurred in it. </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25</a:t>
            </a:fld>
            <a:endParaRPr lang="en-US"/>
          </a:p>
        </p:txBody>
      </p:sp>
    </p:spTree>
    <p:extLst>
      <p:ext uri="{BB962C8B-B14F-4D97-AF65-F5344CB8AC3E}">
        <p14:creationId xmlns:p14="http://schemas.microsoft.com/office/powerpoint/2010/main" val="2462132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then scan</a:t>
            </a:r>
            <a:r>
              <a:rPr lang="en-US" baseline="0" dirty="0" smtClean="0"/>
              <a:t> through </a:t>
            </a:r>
            <a:r>
              <a:rPr lang="en-US" i="1" baseline="0" dirty="0" smtClean="0"/>
              <a:t>all</a:t>
            </a:r>
            <a:r>
              <a:rPr lang="en-US" i="0" baseline="0" dirty="0" smtClean="0"/>
              <a:t> of the bins, over all videos, and build a single index mapping each word in our vocabulary to the bins in which the word appeared. This index – from words to bins -- will be used to retrieve video snippets.</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26</a:t>
            </a:fld>
            <a:endParaRPr lang="en-US"/>
          </a:p>
        </p:txBody>
      </p:sp>
    </p:spTree>
    <p:extLst>
      <p:ext uri="{BB962C8B-B14F-4D97-AF65-F5344CB8AC3E}">
        <p14:creationId xmlns:p14="http://schemas.microsoft.com/office/powerpoint/2010/main" val="14057033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we frame the recommendation problem as a classical IR problem</a:t>
            </a:r>
            <a:r>
              <a:rPr lang="en-US" baseline="0" dirty="0" smtClean="0"/>
              <a:t>. Our post is our query, and we want to retrieve the most relevant bins for it.</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27</a:t>
            </a:fld>
            <a:endParaRPr lang="en-US"/>
          </a:p>
        </p:txBody>
      </p:sp>
    </p:spTree>
    <p:extLst>
      <p:ext uri="{BB962C8B-B14F-4D97-AF65-F5344CB8AC3E}">
        <p14:creationId xmlns:p14="http://schemas.microsoft.com/office/powerpoint/2010/main" val="1037108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begin by</a:t>
            </a:r>
            <a:r>
              <a:rPr lang="en-US" baseline="0" dirty="0" smtClean="0"/>
              <a:t> pre-processing our post and querying our video index to retrieve all the bins that include at least one word that appeared in our post, narrowing our search space.</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28</a:t>
            </a:fld>
            <a:endParaRPr lang="en-US"/>
          </a:p>
        </p:txBody>
      </p:sp>
    </p:spTree>
    <p:extLst>
      <p:ext uri="{BB962C8B-B14F-4D97-AF65-F5344CB8AC3E}">
        <p14:creationId xmlns:p14="http://schemas.microsoft.com/office/powerpoint/2010/main" val="179104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Bins</a:t>
            </a:r>
            <a:r>
              <a:rPr lang="en-US" baseline="0" dirty="0" smtClean="0"/>
              <a:t> and posts are represented as term-frequency vectors over the vocabulary of all the caption files in a given course, so we proceed to </a:t>
            </a:r>
            <a:r>
              <a:rPr lang="en-US" i="1" baseline="0" dirty="0" smtClean="0"/>
              <a:t>rank</a:t>
            </a:r>
            <a:r>
              <a:rPr lang="en-US" i="0" baseline="0" dirty="0" smtClean="0"/>
              <a:t> the bins with respect to their cosine similarity with the post.</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29</a:t>
            </a:fld>
            <a:endParaRPr lang="en-US"/>
          </a:p>
        </p:txBody>
      </p:sp>
    </p:spTree>
    <p:extLst>
      <p:ext uri="{BB962C8B-B14F-4D97-AF65-F5344CB8AC3E}">
        <p14:creationId xmlns:p14="http://schemas.microsoft.com/office/powerpoint/2010/main" val="18916096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finally, we output a ranked</a:t>
            </a:r>
            <a:r>
              <a:rPr lang="en-US" baseline="0" dirty="0" smtClean="0"/>
              <a:t> list of video snippets that we hope are related to the content of the post. So, if a learner is confused about, say, the Normal distribution, then these clips should be instructional segments that explain that particular distribution.</a:t>
            </a:r>
          </a:p>
          <a:p>
            <a:endParaRPr lang="en-US" baseline="0" dirty="0" smtClean="0"/>
          </a:p>
          <a:p>
            <a:r>
              <a:rPr lang="en-US" baseline="0" dirty="0" smtClean="0"/>
              <a:t>Right – so how well did we actually do in making these recommendations?</a:t>
            </a:r>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30</a:t>
            </a:fld>
            <a:endParaRPr lang="en-US"/>
          </a:p>
        </p:txBody>
      </p:sp>
    </p:spTree>
    <p:extLst>
      <p:ext uri="{BB962C8B-B14F-4D97-AF65-F5344CB8AC3E}">
        <p14:creationId xmlns:p14="http://schemas.microsoft.com/office/powerpoint/2010/main" val="2133089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evaluated our recommender by taking</a:t>
            </a:r>
            <a:r>
              <a:rPr lang="en-US" baseline="0" dirty="0" smtClean="0"/>
              <a:t> a random sample of 20 confused posts from a course in statistics; we hand-pruned our sample of posts that expressed confusion about, say, how to operate the video-player, as such posts are not in the domain of our recommender system. </a:t>
            </a:r>
          </a:p>
          <a:p>
            <a:endParaRPr lang="en-US" baseline="0" dirty="0" smtClean="0"/>
          </a:p>
          <a:p>
            <a:r>
              <a:rPr lang="en-US" baseline="0" dirty="0" smtClean="0"/>
              <a:t>We then used our recommender to generate a ranked list of six recommendations for each of these 20 posts, and we presented them to 3 human raters in a randomized order, obscuring our recommender’s ranking. For each post, the raters were asked to label each of its recommendations as either relevant or irrelevant.</a:t>
            </a:r>
          </a:p>
          <a:p>
            <a:endParaRPr lang="en-US" baseline="0" dirty="0" smtClean="0"/>
          </a:p>
          <a:p>
            <a:r>
              <a:rPr lang="en-US" baseline="0" dirty="0" smtClean="0"/>
              <a:t>One of the metrics we used to quantify our performance was the k-precision, defined as the precision of our video snippets limited to the first </a:t>
            </a:r>
            <a:r>
              <a:rPr lang="en-US" i="1" baseline="0" dirty="0" smtClean="0"/>
              <a:t>k</a:t>
            </a:r>
            <a:r>
              <a:rPr lang="en-US" i="0" baseline="0" dirty="0" smtClean="0"/>
              <a:t> recommendations.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EE33819-6486-B94A-BDB6-7D66D7A5DC1A}" type="slidenum">
              <a:rPr lang="en-US" smtClean="0"/>
              <a:t>31</a:t>
            </a:fld>
            <a:endParaRPr lang="en-US"/>
          </a:p>
        </p:txBody>
      </p:sp>
    </p:spTree>
    <p:extLst>
      <p:ext uri="{BB962C8B-B14F-4D97-AF65-F5344CB8AC3E}">
        <p14:creationId xmlns:p14="http://schemas.microsoft.com/office/powerpoint/2010/main" val="450333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graph charts our</a:t>
            </a:r>
            <a:r>
              <a:rPr lang="en-US" baseline="0" dirty="0" smtClean="0"/>
              <a:t> k-precision for k=1 to 3. In interpreting this chart, there are a couple of things to note</a:t>
            </a:r>
          </a:p>
          <a:p>
            <a:pPr marL="171450" indent="-171450">
              <a:buFontTx/>
              <a:buChar char="-"/>
            </a:pPr>
            <a:r>
              <a:rPr lang="en-US" baseline="0" dirty="0" smtClean="0"/>
              <a:t>though the actual values for each raters were pretty different, the trends from k=1 through 3 were consistent across all these raters</a:t>
            </a:r>
          </a:p>
          <a:p>
            <a:pPr marL="171450" indent="-171450">
              <a:buFontTx/>
              <a:buChar char="-"/>
            </a:pPr>
            <a:r>
              <a:rPr lang="en-US" baseline="0" dirty="0" smtClean="0"/>
              <a:t>Say that a MOOC consists of 50 10-minute videos. That’s </a:t>
            </a:r>
            <a:r>
              <a:rPr lang="en-US" i="1" baseline="0" dirty="0" smtClean="0"/>
              <a:t>500</a:t>
            </a:r>
            <a:r>
              <a:rPr lang="en-US" baseline="0" dirty="0" smtClean="0"/>
              <a:t> bins; for any given post, only a small fraction are likely to be relevant, so a precision of 50% is likely significantly better than random chance.</a:t>
            </a:r>
          </a:p>
          <a:p>
            <a:pPr marL="171450" indent="-171450">
              <a:buFontTx/>
              <a:buChar char="-"/>
            </a:pPr>
            <a:r>
              <a:rPr lang="en-US" baseline="0" dirty="0" smtClean="0"/>
              <a:t>That said, there is, of course, still room for improvement.</a:t>
            </a:r>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0EE33819-6486-B94A-BDB6-7D66D7A5DC1A}" type="slidenum">
              <a:rPr lang="en-US" smtClean="0"/>
              <a:t>32</a:t>
            </a:fld>
            <a:endParaRPr lang="en-US"/>
          </a:p>
        </p:txBody>
      </p:sp>
    </p:spTree>
    <p:extLst>
      <p:ext uri="{BB962C8B-B14F-4D97-AF65-F5344CB8AC3E}">
        <p14:creationId xmlns:p14="http://schemas.microsoft.com/office/powerpoint/2010/main" val="24245866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summarize – here’s our architecture in full. We begin by screening forum</a:t>
            </a:r>
            <a:r>
              <a:rPr lang="en-US" baseline="0" dirty="0" smtClean="0"/>
              <a:t> posts for confusion, then use our recommender and our closed caption index to retrieve relevant video snippets.</a:t>
            </a:r>
          </a:p>
          <a:p>
            <a:endParaRPr lang="en-US" baseline="0" dirty="0" smtClean="0"/>
          </a:p>
          <a:p>
            <a:r>
              <a:rPr lang="en-US" dirty="0" smtClean="0"/>
              <a:t>We demonstrated</a:t>
            </a:r>
            <a:r>
              <a:rPr lang="en-US" baseline="0" dirty="0" smtClean="0"/>
              <a:t> that our classifier was robust, and, though this is but a prototype, our experiments suggest that something like YouEDU might actually work well in a live setting. </a:t>
            </a:r>
          </a:p>
          <a:p>
            <a:endParaRPr lang="en-US" baseline="0" dirty="0" smtClean="0"/>
          </a:p>
          <a:p>
            <a:r>
              <a:rPr lang="en-US" baseline="0" dirty="0" smtClean="0"/>
              <a:t>And our work here – we’ve only just scratched the surface. We defined intelligent forums in a narrow way. We could imagine a much more robust forum that did all this but also monitored course sentiment, automatically paired together learners, and self-organized in a way that encouraged authentic discussion. (And all this work is applicable to self-paced MOOCs, too.) We hope that the MOOCPosts dataset will prove useful in enabling researchers and engineers to continue improving the online learning experience.</a:t>
            </a:r>
          </a:p>
        </p:txBody>
      </p:sp>
      <p:sp>
        <p:nvSpPr>
          <p:cNvPr id="4" name="Slide Number Placeholder 3"/>
          <p:cNvSpPr>
            <a:spLocks noGrp="1"/>
          </p:cNvSpPr>
          <p:nvPr>
            <p:ph type="sldNum" sz="quarter" idx="10"/>
          </p:nvPr>
        </p:nvSpPr>
        <p:spPr/>
        <p:txBody>
          <a:bodyPr/>
          <a:lstStyle/>
          <a:p>
            <a:fld id="{0EE33819-6486-B94A-BDB6-7D66D7A5DC1A}" type="slidenum">
              <a:rPr lang="en-US" smtClean="0"/>
              <a:t>33</a:t>
            </a:fld>
            <a:endParaRPr lang="en-US"/>
          </a:p>
        </p:txBody>
      </p:sp>
    </p:spTree>
    <p:extLst>
      <p:ext uri="{BB962C8B-B14F-4D97-AF65-F5344CB8AC3E}">
        <p14:creationId xmlns:p14="http://schemas.microsoft.com/office/powerpoint/2010/main" val="40561516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E33819-6486-B94A-BDB6-7D66D7A5DC1A}" type="slidenum">
              <a:rPr lang="en-US" smtClean="0"/>
              <a:t>34</a:t>
            </a:fld>
            <a:endParaRPr lang="en-US"/>
          </a:p>
        </p:txBody>
      </p:sp>
    </p:spTree>
    <p:extLst>
      <p:ext uri="{BB962C8B-B14F-4D97-AF65-F5344CB8AC3E}">
        <p14:creationId xmlns:p14="http://schemas.microsoft.com/office/powerpoint/2010/main" val="66937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BA1D23-696D-4A4D-8B05-2F035FE0D395}" type="datetime1">
              <a:rPr lang="en-US" smtClean="0"/>
              <a:t>6/27/15</a:t>
            </a:fld>
            <a:endParaRPr lang="en-US"/>
          </a:p>
        </p:txBody>
      </p:sp>
      <p:sp>
        <p:nvSpPr>
          <p:cNvPr id="5" name="Footer Placeholder 4"/>
          <p:cNvSpPr>
            <a:spLocks noGrp="1"/>
          </p:cNvSpPr>
          <p:nvPr>
            <p:ph type="ftr" sz="quarter" idx="11"/>
          </p:nvPr>
        </p:nvSpPr>
        <p:spPr/>
        <p:txBody>
          <a:bodyPr/>
          <a:lstStyle/>
          <a:p>
            <a:r>
              <a:rPr lang="en-US" smtClean="0"/>
              <a:t>Agrawal </a:t>
            </a:r>
            <a:endParaRPr lang="en-US"/>
          </a:p>
        </p:txBody>
      </p:sp>
      <p:sp>
        <p:nvSpPr>
          <p:cNvPr id="6" name="Slide Number Placeholder 5"/>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144210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venir Book"/>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venir Book"/>
              </a:defRPr>
            </a:lvl1pPr>
            <a:lvl2pPr>
              <a:defRPr>
                <a:latin typeface="Avenir Book"/>
              </a:defRPr>
            </a:lvl2pPr>
            <a:lvl3pPr>
              <a:defRPr>
                <a:latin typeface="Avenir Book"/>
              </a:defRPr>
            </a:lvl3pPr>
            <a:lvl4pPr>
              <a:defRPr>
                <a:latin typeface="Avenir Book"/>
              </a:defRPr>
            </a:lvl4pPr>
            <a:lvl5pPr>
              <a:defRPr>
                <a:latin typeface="Avenir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E5F7575-54F8-694D-9215-9959DE2EF9A3}" type="datetime1">
              <a:rPr lang="en-US" smtClean="0"/>
              <a:t>6/27/15</a:t>
            </a:fld>
            <a:endParaRPr lang="en-US"/>
          </a:p>
        </p:txBody>
      </p:sp>
      <p:sp>
        <p:nvSpPr>
          <p:cNvPr id="5" name="Footer Placeholder 4"/>
          <p:cNvSpPr>
            <a:spLocks noGrp="1"/>
          </p:cNvSpPr>
          <p:nvPr>
            <p:ph type="ftr" sz="quarter" idx="11"/>
          </p:nvPr>
        </p:nvSpPr>
        <p:spPr/>
        <p:txBody>
          <a:bodyPr/>
          <a:lstStyle/>
          <a:p>
            <a:r>
              <a:rPr lang="en-US" dirty="0" smtClean="0"/>
              <a:t>Agrawal </a:t>
            </a:r>
            <a:endParaRPr lang="en-US" dirty="0"/>
          </a:p>
        </p:txBody>
      </p:sp>
      <p:sp>
        <p:nvSpPr>
          <p:cNvPr id="6" name="Slide Number Placeholder 5"/>
          <p:cNvSpPr>
            <a:spLocks noGrp="1"/>
          </p:cNvSpPr>
          <p:nvPr>
            <p:ph type="sldNum" sz="quarter" idx="12"/>
          </p:nvPr>
        </p:nvSpPr>
        <p:spPr/>
        <p:txBody>
          <a:bodyPr/>
          <a:lstStyle/>
          <a:p>
            <a:r>
              <a:rPr lang="en-US" dirty="0" smtClean="0"/>
              <a:t>Agrawal </a:t>
            </a:r>
            <a:fld id="{7349C3EC-B6CF-0D49-BAB0-3D8B94C49AB7}" type="slidenum">
              <a:rPr lang="en-US" smtClean="0"/>
              <a:t>‹#›</a:t>
            </a:fld>
            <a:endParaRPr lang="en-US" dirty="0"/>
          </a:p>
        </p:txBody>
      </p:sp>
    </p:spTree>
    <p:extLst>
      <p:ext uri="{BB962C8B-B14F-4D97-AF65-F5344CB8AC3E}">
        <p14:creationId xmlns:p14="http://schemas.microsoft.com/office/powerpoint/2010/main" val="1301386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2A27AF-5EE7-8F4E-AB15-F3B7C257EC38}" type="datetime1">
              <a:rPr lang="en-US" smtClean="0"/>
              <a:t>6/27/15</a:t>
            </a:fld>
            <a:endParaRPr lang="en-US"/>
          </a:p>
        </p:txBody>
      </p:sp>
      <p:sp>
        <p:nvSpPr>
          <p:cNvPr id="5" name="Footer Placeholder 4"/>
          <p:cNvSpPr>
            <a:spLocks noGrp="1"/>
          </p:cNvSpPr>
          <p:nvPr>
            <p:ph type="ftr" sz="quarter" idx="11"/>
          </p:nvPr>
        </p:nvSpPr>
        <p:spPr/>
        <p:txBody>
          <a:bodyPr/>
          <a:lstStyle/>
          <a:p>
            <a:r>
              <a:rPr lang="en-US" smtClean="0"/>
              <a:t>Agrawal </a:t>
            </a:r>
            <a:endParaRPr lang="en-US"/>
          </a:p>
        </p:txBody>
      </p:sp>
      <p:sp>
        <p:nvSpPr>
          <p:cNvPr id="6" name="Slide Number Placeholder 5"/>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1633266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0F0027-F179-884A-AE4E-02B71C7E4ACC}" type="datetime1">
              <a:rPr lang="en-US" smtClean="0"/>
              <a:t>6/27/15</a:t>
            </a:fld>
            <a:endParaRPr lang="en-US"/>
          </a:p>
        </p:txBody>
      </p:sp>
      <p:sp>
        <p:nvSpPr>
          <p:cNvPr id="6" name="Footer Placeholder 5"/>
          <p:cNvSpPr>
            <a:spLocks noGrp="1"/>
          </p:cNvSpPr>
          <p:nvPr>
            <p:ph type="ftr" sz="quarter" idx="11"/>
          </p:nvPr>
        </p:nvSpPr>
        <p:spPr/>
        <p:txBody>
          <a:bodyPr/>
          <a:lstStyle/>
          <a:p>
            <a:r>
              <a:rPr lang="en-US" smtClean="0"/>
              <a:t>Agrawal </a:t>
            </a:r>
            <a:endParaRPr lang="en-US"/>
          </a:p>
        </p:txBody>
      </p:sp>
      <p:sp>
        <p:nvSpPr>
          <p:cNvPr id="7" name="Slide Number Placeholder 6"/>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1711402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098A11-63CB-E041-AC88-0B0887D4D981}" type="datetime1">
              <a:rPr lang="en-US" smtClean="0"/>
              <a:t>6/27/15</a:t>
            </a:fld>
            <a:endParaRPr lang="en-US"/>
          </a:p>
        </p:txBody>
      </p:sp>
      <p:sp>
        <p:nvSpPr>
          <p:cNvPr id="8" name="Footer Placeholder 7"/>
          <p:cNvSpPr>
            <a:spLocks noGrp="1"/>
          </p:cNvSpPr>
          <p:nvPr>
            <p:ph type="ftr" sz="quarter" idx="11"/>
          </p:nvPr>
        </p:nvSpPr>
        <p:spPr/>
        <p:txBody>
          <a:bodyPr/>
          <a:lstStyle/>
          <a:p>
            <a:r>
              <a:rPr lang="en-US" smtClean="0"/>
              <a:t>Agrawal </a:t>
            </a:r>
            <a:endParaRPr lang="en-US"/>
          </a:p>
        </p:txBody>
      </p:sp>
      <p:sp>
        <p:nvSpPr>
          <p:cNvPr id="9" name="Slide Number Placeholder 8"/>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740046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E1286F-3306-0C4B-9192-7C415609240D}" type="datetime1">
              <a:rPr lang="en-US" smtClean="0"/>
              <a:t>6/27/15</a:t>
            </a:fld>
            <a:endParaRPr lang="en-US"/>
          </a:p>
        </p:txBody>
      </p:sp>
      <p:sp>
        <p:nvSpPr>
          <p:cNvPr id="4" name="Footer Placeholder 3"/>
          <p:cNvSpPr>
            <a:spLocks noGrp="1"/>
          </p:cNvSpPr>
          <p:nvPr>
            <p:ph type="ftr" sz="quarter" idx="11"/>
          </p:nvPr>
        </p:nvSpPr>
        <p:spPr/>
        <p:txBody>
          <a:bodyPr/>
          <a:lstStyle/>
          <a:p>
            <a:r>
              <a:rPr lang="en-US" smtClean="0"/>
              <a:t>Agrawal </a:t>
            </a:r>
            <a:endParaRPr lang="en-US"/>
          </a:p>
        </p:txBody>
      </p:sp>
      <p:sp>
        <p:nvSpPr>
          <p:cNvPr id="5" name="Slide Number Placeholder 4"/>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3769327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B19E24-5249-484E-A64B-8E74420E8C80}" type="datetime1">
              <a:rPr lang="en-US" smtClean="0"/>
              <a:t>6/27/15</a:t>
            </a:fld>
            <a:endParaRPr lang="en-US"/>
          </a:p>
        </p:txBody>
      </p:sp>
      <p:sp>
        <p:nvSpPr>
          <p:cNvPr id="3" name="Footer Placeholder 2"/>
          <p:cNvSpPr>
            <a:spLocks noGrp="1"/>
          </p:cNvSpPr>
          <p:nvPr>
            <p:ph type="ftr" sz="quarter" idx="11"/>
          </p:nvPr>
        </p:nvSpPr>
        <p:spPr/>
        <p:txBody>
          <a:bodyPr/>
          <a:lstStyle/>
          <a:p>
            <a:r>
              <a:rPr lang="en-US" smtClean="0"/>
              <a:t>Agrawal </a:t>
            </a:r>
            <a:endParaRPr lang="en-US"/>
          </a:p>
        </p:txBody>
      </p:sp>
      <p:sp>
        <p:nvSpPr>
          <p:cNvPr id="4" name="Slide Number Placeholder 3"/>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3758428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CD62D3-FF68-2B48-B4C5-200A6DF43FAD}" type="datetime1">
              <a:rPr lang="en-US" smtClean="0"/>
              <a:t>6/27/15</a:t>
            </a:fld>
            <a:endParaRPr lang="en-US"/>
          </a:p>
        </p:txBody>
      </p:sp>
      <p:sp>
        <p:nvSpPr>
          <p:cNvPr id="6" name="Footer Placeholder 5"/>
          <p:cNvSpPr>
            <a:spLocks noGrp="1"/>
          </p:cNvSpPr>
          <p:nvPr>
            <p:ph type="ftr" sz="quarter" idx="11"/>
          </p:nvPr>
        </p:nvSpPr>
        <p:spPr/>
        <p:txBody>
          <a:bodyPr/>
          <a:lstStyle/>
          <a:p>
            <a:r>
              <a:rPr lang="en-US" smtClean="0"/>
              <a:t>Agrawal </a:t>
            </a:r>
            <a:endParaRPr lang="en-US"/>
          </a:p>
        </p:txBody>
      </p:sp>
      <p:sp>
        <p:nvSpPr>
          <p:cNvPr id="7" name="Slide Number Placeholder 6"/>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199154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B75E12-9BEB-4E47-9D3C-19CF6B12253E}" type="datetime1">
              <a:rPr lang="en-US" smtClean="0"/>
              <a:t>6/27/15</a:t>
            </a:fld>
            <a:endParaRPr lang="en-US"/>
          </a:p>
        </p:txBody>
      </p:sp>
      <p:sp>
        <p:nvSpPr>
          <p:cNvPr id="6" name="Footer Placeholder 5"/>
          <p:cNvSpPr>
            <a:spLocks noGrp="1"/>
          </p:cNvSpPr>
          <p:nvPr>
            <p:ph type="ftr" sz="quarter" idx="11"/>
          </p:nvPr>
        </p:nvSpPr>
        <p:spPr/>
        <p:txBody>
          <a:bodyPr/>
          <a:lstStyle/>
          <a:p>
            <a:r>
              <a:rPr lang="en-US" smtClean="0"/>
              <a:t>Agrawal </a:t>
            </a:r>
            <a:endParaRPr lang="en-US"/>
          </a:p>
        </p:txBody>
      </p:sp>
      <p:sp>
        <p:nvSpPr>
          <p:cNvPr id="7" name="Slide Number Placeholder 6"/>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3520416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6EC596-67A0-8B44-A09E-4C2C45AC1B22}" type="datetime1">
              <a:rPr lang="en-US" smtClean="0"/>
              <a:t>6/27/15</a:t>
            </a:fld>
            <a:endParaRPr lang="en-US"/>
          </a:p>
        </p:txBody>
      </p:sp>
      <p:sp>
        <p:nvSpPr>
          <p:cNvPr id="5" name="Footer Placeholder 4"/>
          <p:cNvSpPr>
            <a:spLocks noGrp="1"/>
          </p:cNvSpPr>
          <p:nvPr>
            <p:ph type="ftr" sz="quarter" idx="11"/>
          </p:nvPr>
        </p:nvSpPr>
        <p:spPr/>
        <p:txBody>
          <a:bodyPr/>
          <a:lstStyle/>
          <a:p>
            <a:r>
              <a:rPr lang="en-US" smtClean="0"/>
              <a:t>Agrawal </a:t>
            </a:r>
            <a:endParaRPr lang="en-US"/>
          </a:p>
        </p:txBody>
      </p:sp>
      <p:sp>
        <p:nvSpPr>
          <p:cNvPr id="6" name="Slide Number Placeholder 5"/>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1131002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8213DB-3D5D-8146-BDAF-D63E29755100}" type="datetime1">
              <a:rPr lang="en-US" smtClean="0"/>
              <a:t>6/27/15</a:t>
            </a:fld>
            <a:endParaRPr lang="en-US"/>
          </a:p>
        </p:txBody>
      </p:sp>
      <p:sp>
        <p:nvSpPr>
          <p:cNvPr id="5" name="Footer Placeholder 4"/>
          <p:cNvSpPr>
            <a:spLocks noGrp="1"/>
          </p:cNvSpPr>
          <p:nvPr>
            <p:ph type="ftr" sz="quarter" idx="11"/>
          </p:nvPr>
        </p:nvSpPr>
        <p:spPr/>
        <p:txBody>
          <a:bodyPr/>
          <a:lstStyle/>
          <a:p>
            <a:r>
              <a:rPr lang="en-US" smtClean="0"/>
              <a:t>Agrawal </a:t>
            </a:r>
            <a:endParaRPr lang="en-US"/>
          </a:p>
        </p:txBody>
      </p:sp>
      <p:sp>
        <p:nvSpPr>
          <p:cNvPr id="6" name="Slide Number Placeholder 5"/>
          <p:cNvSpPr>
            <a:spLocks noGrp="1"/>
          </p:cNvSpPr>
          <p:nvPr>
            <p:ph type="sldNum" sz="quarter" idx="12"/>
          </p:nvPr>
        </p:nvSpPr>
        <p:spPr/>
        <p:txBody>
          <a:bodyPr/>
          <a:lstStyle/>
          <a:p>
            <a:fld id="{7349C3EC-B6CF-0D49-BAB0-3D8B94C49AB7}" type="slidenum">
              <a:rPr lang="en-US" smtClean="0"/>
              <a:t>‹#›</a:t>
            </a:fld>
            <a:endParaRPr lang="en-US"/>
          </a:p>
        </p:txBody>
      </p:sp>
    </p:spTree>
    <p:extLst>
      <p:ext uri="{BB962C8B-B14F-4D97-AF65-F5344CB8AC3E}">
        <p14:creationId xmlns:p14="http://schemas.microsoft.com/office/powerpoint/2010/main" val="15771245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933090-D72B-124A-BEAF-6348E09C5074}" type="datetime1">
              <a:rPr lang="en-US" smtClean="0"/>
              <a:t>6/27/15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Agrawal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C3EC-B6CF-0D49-BAB0-3D8B94C49AB7}" type="slidenum">
              <a:rPr lang="en-US" smtClean="0"/>
              <a:t>‹#›</a:t>
            </a:fld>
            <a:endParaRPr lang="en-US"/>
          </a:p>
        </p:txBody>
      </p:sp>
    </p:spTree>
    <p:extLst>
      <p:ext uri="{BB962C8B-B14F-4D97-AF65-F5344CB8AC3E}">
        <p14:creationId xmlns:p14="http://schemas.microsoft.com/office/powerpoint/2010/main" val="1435270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4" Type="http://schemas.microsoft.com/office/2007/relationships/hdphoto" Target="../media/hdphoto1.wdp"/><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4" Type="http://schemas.microsoft.com/office/2007/relationships/hdphoto" Target="../media/hdphoto1.wdp"/><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datastage.stanford.edu/StanfordMoocPost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hyperlink" Target="https://www.github.com/akshayka/edxclassify" TargetMode="External"/><Relationship Id="rId4" Type="http://schemas.openxmlformats.org/officeDocument/2006/relationships/hyperlink" Target="http://datastage.stanford.edu/StanfordMoocPosts/" TargetMode="External"/><Relationship Id="rId5" Type="http://schemas.openxmlformats.org/officeDocument/2006/relationships/hyperlink" Target="mailto:akshayka@cs.stanford.edu" TargetMode="External"/><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7614" y="1403047"/>
            <a:ext cx="7478481" cy="3809999"/>
          </a:xfrm>
        </p:spPr>
        <p:txBody>
          <a:bodyPr anchor="t" anchorCtr="0"/>
          <a:lstStyle/>
          <a:p>
            <a:pPr algn="l"/>
            <a:r>
              <a:rPr lang="en-US" sz="6000" dirty="0" smtClean="0">
                <a:latin typeface="Avenir Book"/>
                <a:cs typeface="Avenir Book"/>
              </a:rPr>
              <a:t>YouEDU</a:t>
            </a:r>
            <a:r>
              <a:rPr lang="en-US" dirty="0" smtClean="0">
                <a:latin typeface="Avenir Book"/>
                <a:cs typeface="Avenir Book"/>
              </a:rPr>
              <a:t/>
            </a:r>
            <a:br>
              <a:rPr lang="en-US" dirty="0" smtClean="0">
                <a:latin typeface="Avenir Book"/>
                <a:cs typeface="Avenir Book"/>
              </a:rPr>
            </a:br>
            <a:r>
              <a:rPr lang="en-US" sz="3600" dirty="0">
                <a:latin typeface="Avenir Book"/>
                <a:cs typeface="Avenir Book"/>
              </a:rPr>
              <a:t/>
            </a:r>
            <a:br>
              <a:rPr lang="en-US" sz="3600" dirty="0">
                <a:latin typeface="Avenir Book"/>
                <a:cs typeface="Avenir Book"/>
              </a:rPr>
            </a:br>
            <a:r>
              <a:rPr lang="en-US" sz="4000" dirty="0" smtClean="0">
                <a:latin typeface="Avenir Book"/>
                <a:cs typeface="Avenir Book"/>
              </a:rPr>
              <a:t>Staging Intelligent Interventions</a:t>
            </a:r>
            <a:br>
              <a:rPr lang="en-US" sz="4000" dirty="0" smtClean="0">
                <a:latin typeface="Avenir Book"/>
                <a:cs typeface="Avenir Book"/>
              </a:rPr>
            </a:br>
            <a:r>
              <a:rPr lang="en-US" sz="4000" dirty="0" smtClean="0">
                <a:latin typeface="Avenir Book"/>
                <a:cs typeface="Avenir Book"/>
              </a:rPr>
              <a:t>in</a:t>
            </a:r>
            <a:r>
              <a:rPr lang="en-US" sz="4000" dirty="0">
                <a:latin typeface="Avenir Book"/>
                <a:cs typeface="Avenir Book"/>
              </a:rPr>
              <a:t> </a:t>
            </a:r>
            <a:r>
              <a:rPr lang="en-US" sz="4000" dirty="0" smtClean="0">
                <a:latin typeface="Avenir Book"/>
                <a:cs typeface="Avenir Book"/>
              </a:rPr>
              <a:t>MOOC Discussion Forums</a:t>
            </a:r>
            <a:endParaRPr lang="en-US" sz="4000" dirty="0">
              <a:latin typeface="Avenir Book"/>
              <a:cs typeface="Avenir Book"/>
            </a:endParaRPr>
          </a:p>
        </p:txBody>
      </p:sp>
      <p:sp>
        <p:nvSpPr>
          <p:cNvPr id="7" name="TextBox 6"/>
          <p:cNvSpPr txBox="1"/>
          <p:nvPr/>
        </p:nvSpPr>
        <p:spPr>
          <a:xfrm>
            <a:off x="407614" y="4801808"/>
            <a:ext cx="5067904" cy="1569660"/>
          </a:xfrm>
          <a:prstGeom prst="rect">
            <a:avLst/>
          </a:prstGeom>
          <a:noFill/>
        </p:spPr>
        <p:txBody>
          <a:bodyPr wrap="square" rtlCol="0">
            <a:spAutoFit/>
          </a:bodyPr>
          <a:lstStyle/>
          <a:p>
            <a:r>
              <a:rPr lang="en-US" sz="2400" dirty="0" smtClean="0">
                <a:solidFill>
                  <a:schemeClr val="tx1">
                    <a:lumMod val="50000"/>
                    <a:lumOff val="50000"/>
                  </a:schemeClr>
                </a:solidFill>
                <a:latin typeface="Avenir Book"/>
                <a:cs typeface="Avenir Book"/>
              </a:rPr>
              <a:t>Akshay Agrawal</a:t>
            </a:r>
            <a:br>
              <a:rPr lang="en-US" sz="2400" dirty="0" smtClean="0">
                <a:solidFill>
                  <a:schemeClr val="tx1">
                    <a:lumMod val="50000"/>
                    <a:lumOff val="50000"/>
                  </a:schemeClr>
                </a:solidFill>
                <a:latin typeface="Avenir Book"/>
                <a:cs typeface="Avenir Book"/>
              </a:rPr>
            </a:br>
            <a:r>
              <a:rPr lang="en-US" sz="2400" dirty="0" smtClean="0">
                <a:solidFill>
                  <a:schemeClr val="tx1">
                    <a:lumMod val="50000"/>
                    <a:lumOff val="50000"/>
                  </a:schemeClr>
                </a:solidFill>
                <a:latin typeface="Avenir Book"/>
                <a:cs typeface="Avenir Book"/>
              </a:rPr>
              <a:t>Jagadish Venkatraman</a:t>
            </a:r>
            <a:br>
              <a:rPr lang="en-US" sz="2400" dirty="0" smtClean="0">
                <a:solidFill>
                  <a:schemeClr val="tx1">
                    <a:lumMod val="50000"/>
                    <a:lumOff val="50000"/>
                  </a:schemeClr>
                </a:solidFill>
                <a:latin typeface="Avenir Book"/>
                <a:cs typeface="Avenir Book"/>
              </a:rPr>
            </a:br>
            <a:r>
              <a:rPr lang="en-US" sz="2400" dirty="0" smtClean="0">
                <a:solidFill>
                  <a:schemeClr val="tx1">
                    <a:lumMod val="50000"/>
                    <a:lumOff val="50000"/>
                  </a:schemeClr>
                </a:solidFill>
                <a:latin typeface="Avenir Book"/>
                <a:cs typeface="Avenir Book"/>
              </a:rPr>
              <a:t>Shane Leonard</a:t>
            </a:r>
            <a:br>
              <a:rPr lang="en-US" sz="2400" dirty="0" smtClean="0">
                <a:solidFill>
                  <a:schemeClr val="tx1">
                    <a:lumMod val="50000"/>
                    <a:lumOff val="50000"/>
                  </a:schemeClr>
                </a:solidFill>
                <a:latin typeface="Avenir Book"/>
                <a:cs typeface="Avenir Book"/>
              </a:rPr>
            </a:br>
            <a:r>
              <a:rPr lang="en-US" sz="2400" dirty="0" smtClean="0">
                <a:solidFill>
                  <a:schemeClr val="tx1">
                    <a:lumMod val="50000"/>
                    <a:lumOff val="50000"/>
                  </a:schemeClr>
                </a:solidFill>
                <a:latin typeface="Avenir Book"/>
                <a:cs typeface="Avenir Book"/>
              </a:rPr>
              <a:t>Andreas Paepcke</a:t>
            </a:r>
            <a:endParaRPr lang="en-US" sz="2400" dirty="0">
              <a:solidFill>
                <a:schemeClr val="tx1">
                  <a:lumMod val="50000"/>
                  <a:lumOff val="50000"/>
                </a:schemeClr>
              </a:solidFill>
            </a:endParaRPr>
          </a:p>
        </p:txBody>
      </p:sp>
    </p:spTree>
    <p:extLst>
      <p:ext uri="{BB962C8B-B14F-4D97-AF65-F5344CB8AC3E}">
        <p14:creationId xmlns:p14="http://schemas.microsoft.com/office/powerpoint/2010/main" val="86464099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a:t>
            </a:fld>
            <a:endParaRPr lang="en-US" dirty="0"/>
          </a:p>
        </p:txBody>
      </p:sp>
      <p:pic>
        <p:nvPicPr>
          <p:cNvPr id="9" name="Picture 8" descr="ideal_forum.png"/>
          <p:cNvPicPr>
            <a:picLocks noChangeAspect="1"/>
          </p:cNvPicPr>
          <p:nvPr/>
        </p:nvPicPr>
        <p:blipFill rotWithShape="1">
          <a:blip r:embed="rId3">
            <a:extLst>
              <a:ext uri="{28A0092B-C50C-407E-A947-70E740481C1C}">
                <a14:useLocalDpi xmlns:a14="http://schemas.microsoft.com/office/drawing/2010/main" val="0"/>
              </a:ext>
            </a:extLst>
          </a:blip>
          <a:srcRect b="7315"/>
          <a:stretch/>
        </p:blipFill>
        <p:spPr>
          <a:xfrm>
            <a:off x="0" y="0"/>
            <a:ext cx="9144000" cy="6356350"/>
          </a:xfrm>
          <a:prstGeom prst="rect">
            <a:avLst/>
          </a:prstGeom>
        </p:spPr>
      </p:pic>
    </p:spTree>
    <p:extLst>
      <p:ext uri="{BB962C8B-B14F-4D97-AF65-F5344CB8AC3E}">
        <p14:creationId xmlns:p14="http://schemas.microsoft.com/office/powerpoint/2010/main" val="19846458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a:t>
            </a:fld>
            <a:endParaRPr lang="en-US" dirty="0"/>
          </a:p>
        </p:txBody>
      </p:sp>
      <p:pic>
        <p:nvPicPr>
          <p:cNvPr id="8" name="Picture 7" descr="real_foru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0"/>
            <a:ext cx="9144000" cy="5943600"/>
          </a:xfrm>
          <a:prstGeom prst="rect">
            <a:avLst/>
          </a:prstGeom>
        </p:spPr>
      </p:pic>
    </p:spTree>
    <p:extLst>
      <p:ext uri="{BB962C8B-B14F-4D97-AF65-F5344CB8AC3E}">
        <p14:creationId xmlns:p14="http://schemas.microsoft.com/office/powerpoint/2010/main" val="21057292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4</a:t>
            </a:fld>
            <a:endParaRPr lang="en-US" dirty="0"/>
          </a:p>
        </p:txBody>
      </p:sp>
      <p:pic>
        <p:nvPicPr>
          <p:cNvPr id="5" name="Picture 4" descr="real_forum_confusion_onl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0"/>
            <a:ext cx="9144000" cy="5943600"/>
          </a:xfrm>
          <a:prstGeom prst="rect">
            <a:avLst/>
          </a:prstGeom>
        </p:spPr>
      </p:pic>
    </p:spTree>
    <p:extLst>
      <p:ext uri="{BB962C8B-B14F-4D97-AF65-F5344CB8AC3E}">
        <p14:creationId xmlns:p14="http://schemas.microsoft.com/office/powerpoint/2010/main" val="19525994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Intelligent Forum</a:t>
            </a:r>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5</a:t>
            </a:fld>
            <a:endParaRPr lang="en-US" dirty="0"/>
          </a:p>
        </p:txBody>
      </p:sp>
      <p:sp>
        <p:nvSpPr>
          <p:cNvPr id="5" name="Content Placeholder 4"/>
          <p:cNvSpPr>
            <a:spLocks noGrp="1"/>
          </p:cNvSpPr>
          <p:nvPr>
            <p:ph idx="1"/>
          </p:nvPr>
        </p:nvSpPr>
        <p:spPr/>
        <p:txBody>
          <a:bodyPr/>
          <a:lstStyle/>
          <a:p>
            <a:endParaRPr lang="en-US" dirty="0"/>
          </a:p>
        </p:txBody>
      </p:sp>
    </p:spTree>
    <p:extLst>
      <p:ext uri="{BB962C8B-B14F-4D97-AF65-F5344CB8AC3E}">
        <p14:creationId xmlns:p14="http://schemas.microsoft.com/office/powerpoint/2010/main" val="173217178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Intelligent Forum</a:t>
            </a:r>
          </a:p>
        </p:txBody>
      </p:sp>
      <p:sp>
        <p:nvSpPr>
          <p:cNvPr id="3" name="Content Placeholder 2"/>
          <p:cNvSpPr>
            <a:spLocks noGrp="1"/>
          </p:cNvSpPr>
          <p:nvPr>
            <p:ph idx="1"/>
          </p:nvPr>
        </p:nvSpPr>
        <p:spPr/>
        <p:txBody>
          <a:bodyPr/>
          <a:lstStyle/>
          <a:p>
            <a:r>
              <a:rPr lang="en-US" dirty="0"/>
              <a:t>Phase 1: Detect Confusion</a:t>
            </a:r>
          </a:p>
          <a:p>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6</a:t>
            </a:fld>
            <a:endParaRPr lang="en-US" dirty="0"/>
          </a:p>
        </p:txBody>
      </p:sp>
    </p:spTree>
    <p:extLst>
      <p:ext uri="{BB962C8B-B14F-4D97-AF65-F5344CB8AC3E}">
        <p14:creationId xmlns:p14="http://schemas.microsoft.com/office/powerpoint/2010/main" val="8906956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Intelligent Forum</a:t>
            </a:r>
          </a:p>
        </p:txBody>
      </p:sp>
      <p:sp>
        <p:nvSpPr>
          <p:cNvPr id="3" name="Content Placeholder 2"/>
          <p:cNvSpPr>
            <a:spLocks noGrp="1"/>
          </p:cNvSpPr>
          <p:nvPr>
            <p:ph idx="1"/>
          </p:nvPr>
        </p:nvSpPr>
        <p:spPr/>
        <p:txBody>
          <a:bodyPr/>
          <a:lstStyle/>
          <a:p>
            <a:r>
              <a:rPr lang="en-US" dirty="0">
                <a:solidFill>
                  <a:schemeClr val="tx1">
                    <a:lumMod val="50000"/>
                    <a:lumOff val="50000"/>
                  </a:schemeClr>
                </a:solidFill>
              </a:rPr>
              <a:t>Phase 1: Detect </a:t>
            </a:r>
            <a:r>
              <a:rPr lang="en-US" dirty="0" smtClean="0">
                <a:solidFill>
                  <a:schemeClr val="tx1">
                    <a:lumMod val="50000"/>
                    <a:lumOff val="50000"/>
                  </a:schemeClr>
                </a:solidFill>
              </a:rPr>
              <a:t>Confusion</a:t>
            </a:r>
          </a:p>
          <a:p>
            <a:r>
              <a:rPr lang="en-US" dirty="0"/>
              <a:t>Phase 2: </a:t>
            </a:r>
            <a:r>
              <a:rPr lang="en-US" dirty="0" smtClean="0"/>
              <a:t>Intervene Automatically</a:t>
            </a:r>
            <a:endParaRPr lang="en-US" dirty="0"/>
          </a:p>
          <a:p>
            <a:pPr marL="0" indent="0">
              <a:buNone/>
            </a:pPr>
            <a:endParaRPr lang="en-US" dirty="0">
              <a:solidFill>
                <a:schemeClr val="tx1">
                  <a:lumMod val="50000"/>
                  <a:lumOff val="50000"/>
                </a:schemeClr>
              </a:solidFill>
            </a:endParaRPr>
          </a:p>
          <a:p>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7</a:t>
            </a:fld>
            <a:endParaRPr lang="en-US" dirty="0"/>
          </a:p>
        </p:txBody>
      </p:sp>
    </p:spTree>
    <p:extLst>
      <p:ext uri="{BB962C8B-B14F-4D97-AF65-F5344CB8AC3E}">
        <p14:creationId xmlns:p14="http://schemas.microsoft.com/office/powerpoint/2010/main" val="41977977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8</a:t>
            </a:fld>
            <a:endParaRPr lang="en-US" dirty="0"/>
          </a:p>
        </p:txBody>
      </p:sp>
      <p:sp>
        <p:nvSpPr>
          <p:cNvPr id="7" name="Content Placeholder 6"/>
          <p:cNvSpPr>
            <a:spLocks noGrp="1"/>
          </p:cNvSpPr>
          <p:nvPr>
            <p:ph idx="1"/>
          </p:nvPr>
        </p:nvSpPr>
        <p:spPr/>
        <p:txBody>
          <a:bodyPr/>
          <a:lstStyle/>
          <a:p>
            <a:endParaRPr lang="en-US" dirty="0"/>
          </a:p>
        </p:txBody>
      </p:sp>
    </p:spTree>
    <p:extLst>
      <p:ext uri="{BB962C8B-B14F-4D97-AF65-F5344CB8AC3E}">
        <p14:creationId xmlns:p14="http://schemas.microsoft.com/office/powerpoint/2010/main" val="1405841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t>Scale: </a:t>
            </a:r>
          </a:p>
          <a:p>
            <a:pPr marL="0" indent="0">
              <a:buNone/>
            </a:pPr>
            <a:endParaRPr lang="en-US" dirty="0" smtClean="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9</a:t>
            </a:fld>
            <a:endParaRPr lang="en-US" dirty="0"/>
          </a:p>
        </p:txBody>
      </p:sp>
      <p:pic>
        <p:nvPicPr>
          <p:cNvPr id="5" name="Content Placeholder 5" descr="too_many_learners.png"/>
          <p:cNvPicPr>
            <a:picLocks noChangeAspect="1"/>
          </p:cNvPicPr>
          <p:nvPr/>
        </p:nvPicPr>
        <p:blipFill rotWithShape="1">
          <a:blip r:embed="rId3">
            <a:extLst>
              <a:ext uri="{28A0092B-C50C-407E-A947-70E740481C1C}">
                <a14:useLocalDpi xmlns:a14="http://schemas.microsoft.com/office/drawing/2010/main" val="0"/>
              </a:ext>
            </a:extLst>
          </a:blip>
          <a:srcRect l="11540" t="14122" r="16784" b="63385"/>
          <a:stretch/>
        </p:blipFill>
        <p:spPr>
          <a:xfrm>
            <a:off x="1994368" y="1380010"/>
            <a:ext cx="2000270" cy="887177"/>
          </a:xfrm>
          <a:prstGeom prst="rect">
            <a:avLst/>
          </a:prstGeom>
        </p:spPr>
      </p:pic>
    </p:spTree>
    <p:extLst>
      <p:ext uri="{BB962C8B-B14F-4D97-AF65-F5344CB8AC3E}">
        <p14:creationId xmlns:p14="http://schemas.microsoft.com/office/powerpoint/2010/main" val="247429222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solidFill>
                  <a:srgbClr val="7F7F7F"/>
                </a:solidFill>
              </a:rPr>
              <a:t>Scale: </a:t>
            </a:r>
          </a:p>
          <a:p>
            <a:pPr marL="0" indent="0">
              <a:buNone/>
            </a:pPr>
            <a:endParaRPr lang="en-US" dirty="0" smtClean="0"/>
          </a:p>
          <a:p>
            <a:r>
              <a:rPr lang="en-US" dirty="0" smtClean="0"/>
              <a:t>Vocabulary of confusion is domain-dependent</a:t>
            </a:r>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10</a:t>
            </a:fld>
            <a:endParaRPr lang="en-US" dirty="0"/>
          </a:p>
        </p:txBody>
      </p:sp>
      <p:pic>
        <p:nvPicPr>
          <p:cNvPr id="5" name="Content Placeholder 5" descr="too_many_learners.png"/>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1935"/>
                    </a14:imgEffect>
                    <a14:imgEffect>
                      <a14:saturation sat="0"/>
                    </a14:imgEffect>
                  </a14:imgLayer>
                </a14:imgProps>
              </a:ext>
              <a:ext uri="{28A0092B-C50C-407E-A947-70E740481C1C}">
                <a14:useLocalDpi xmlns:a14="http://schemas.microsoft.com/office/drawing/2010/main" val="0"/>
              </a:ext>
            </a:extLst>
          </a:blip>
          <a:srcRect l="11540" t="14122" r="16784" b="63385"/>
          <a:stretch/>
        </p:blipFill>
        <p:spPr>
          <a:xfrm>
            <a:off x="1994368" y="1380010"/>
            <a:ext cx="2000270" cy="887177"/>
          </a:xfrm>
          <a:prstGeom prst="rect">
            <a:avLst/>
          </a:prstGeom>
        </p:spPr>
      </p:pic>
    </p:spTree>
    <p:extLst>
      <p:ext uri="{BB962C8B-B14F-4D97-AF65-F5344CB8AC3E}">
        <p14:creationId xmlns:p14="http://schemas.microsoft.com/office/powerpoint/2010/main" val="125533581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solidFill>
                  <a:srgbClr val="7F7F7F"/>
                </a:solidFill>
              </a:rPr>
              <a:t>Scale: </a:t>
            </a:r>
          </a:p>
          <a:p>
            <a:pPr marL="0" indent="0">
              <a:buNone/>
            </a:pPr>
            <a:endParaRPr lang="en-US" dirty="0" smtClean="0"/>
          </a:p>
          <a:p>
            <a:r>
              <a:rPr lang="en-US" dirty="0" smtClean="0">
                <a:solidFill>
                  <a:srgbClr val="7F7F7F"/>
                </a:solidFill>
              </a:rPr>
              <a:t>Vocabulary of confusion is domain-dependent</a:t>
            </a:r>
          </a:p>
          <a:p>
            <a:pPr marL="0" indent="0">
              <a:buNone/>
            </a:pPr>
            <a:endParaRPr lang="en-US" dirty="0" smtClean="0"/>
          </a:p>
          <a:p>
            <a:r>
              <a:rPr lang="en-US" dirty="0" smtClean="0"/>
              <a:t>TA overloaded</a:t>
            </a:r>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11</a:t>
            </a:fld>
            <a:endParaRPr lang="en-US" dirty="0"/>
          </a:p>
        </p:txBody>
      </p:sp>
      <p:pic>
        <p:nvPicPr>
          <p:cNvPr id="5" name="Content Placeholder 5" descr="too_many_learners.png"/>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1935"/>
                    </a14:imgEffect>
                    <a14:imgEffect>
                      <a14:saturation sat="0"/>
                    </a14:imgEffect>
                  </a14:imgLayer>
                </a14:imgProps>
              </a:ext>
              <a:ext uri="{28A0092B-C50C-407E-A947-70E740481C1C}">
                <a14:useLocalDpi xmlns:a14="http://schemas.microsoft.com/office/drawing/2010/main" val="0"/>
              </a:ext>
            </a:extLst>
          </a:blip>
          <a:srcRect l="11540" t="14122" r="16784" b="63385"/>
          <a:stretch/>
        </p:blipFill>
        <p:spPr>
          <a:xfrm>
            <a:off x="1994368" y="1380010"/>
            <a:ext cx="2000270" cy="887177"/>
          </a:xfrm>
          <a:prstGeom prst="rect">
            <a:avLst/>
          </a:prstGeom>
        </p:spPr>
      </p:pic>
      <p:pic>
        <p:nvPicPr>
          <p:cNvPr id="6" name="Picture 5" descr="real_foru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6124" y="4233804"/>
            <a:ext cx="2402652" cy="1561724"/>
          </a:xfrm>
          <a:prstGeom prst="rect">
            <a:avLst/>
          </a:prstGeom>
        </p:spPr>
      </p:pic>
    </p:spTree>
    <p:extLst>
      <p:ext uri="{BB962C8B-B14F-4D97-AF65-F5344CB8AC3E}">
        <p14:creationId xmlns:p14="http://schemas.microsoft.com/office/powerpoint/2010/main" val="11981343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solidFill>
                  <a:srgbClr val="7F7F7F"/>
                </a:solidFill>
              </a:rPr>
              <a:t>Scale: </a:t>
            </a:r>
          </a:p>
          <a:p>
            <a:pPr marL="0" indent="0">
              <a:buNone/>
            </a:pPr>
            <a:endParaRPr lang="en-US" dirty="0" smtClean="0"/>
          </a:p>
          <a:p>
            <a:r>
              <a:rPr lang="en-US" dirty="0" smtClean="0">
                <a:solidFill>
                  <a:srgbClr val="7F7F7F"/>
                </a:solidFill>
              </a:rPr>
              <a:t>Vocabulary of confusion is domain-dependent</a:t>
            </a:r>
          </a:p>
          <a:p>
            <a:pPr marL="0" indent="0">
              <a:buNone/>
            </a:pPr>
            <a:endParaRPr lang="en-US" dirty="0" smtClean="0"/>
          </a:p>
          <a:p>
            <a:r>
              <a:rPr lang="en-US" dirty="0" smtClean="0"/>
              <a:t>TA overloaded</a:t>
            </a:r>
          </a:p>
          <a:p>
            <a:pPr lvl="1"/>
            <a:r>
              <a:rPr lang="en-US" dirty="0" smtClean="0"/>
              <a:t>lack of forum structure</a:t>
            </a:r>
          </a:p>
          <a:p>
            <a:endParaRPr lang="en-US" dirty="0" smtClean="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12</a:t>
            </a:fld>
            <a:endParaRPr lang="en-US" dirty="0"/>
          </a:p>
        </p:txBody>
      </p:sp>
      <p:pic>
        <p:nvPicPr>
          <p:cNvPr id="5" name="Content Placeholder 5" descr="too_many_learners.png"/>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1935"/>
                    </a14:imgEffect>
                    <a14:imgEffect>
                      <a14:saturation sat="0"/>
                    </a14:imgEffect>
                  </a14:imgLayer>
                </a14:imgProps>
              </a:ext>
              <a:ext uri="{28A0092B-C50C-407E-A947-70E740481C1C}">
                <a14:useLocalDpi xmlns:a14="http://schemas.microsoft.com/office/drawing/2010/main" val="0"/>
              </a:ext>
            </a:extLst>
          </a:blip>
          <a:srcRect l="11540" t="14122" r="16784" b="63385"/>
          <a:stretch/>
        </p:blipFill>
        <p:spPr>
          <a:xfrm>
            <a:off x="1994368" y="1380010"/>
            <a:ext cx="2000270" cy="887177"/>
          </a:xfrm>
          <a:prstGeom prst="rect">
            <a:avLst/>
          </a:prstGeom>
        </p:spPr>
      </p:pic>
      <p:pic>
        <p:nvPicPr>
          <p:cNvPr id="6" name="Picture 5" descr="real_foru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6124" y="4233804"/>
            <a:ext cx="2402652" cy="1561724"/>
          </a:xfrm>
          <a:prstGeom prst="rect">
            <a:avLst/>
          </a:prstGeom>
        </p:spPr>
      </p:pic>
    </p:spTree>
    <p:extLst>
      <p:ext uri="{BB962C8B-B14F-4D97-AF65-F5344CB8AC3E}">
        <p14:creationId xmlns:p14="http://schemas.microsoft.com/office/powerpoint/2010/main" val="342671023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No tagged forum datasets</a:t>
            </a:r>
          </a:p>
          <a:p>
            <a:r>
              <a:rPr lang="en-US" dirty="0" smtClean="0"/>
              <a:t>Availability of large-scale forum data</a:t>
            </a:r>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13</a:t>
            </a:fld>
            <a:endParaRPr lang="en-US" dirty="0"/>
          </a:p>
        </p:txBody>
      </p:sp>
      <p:sp>
        <p:nvSpPr>
          <p:cNvPr id="5" name="Title 4"/>
          <p:cNvSpPr>
            <a:spLocks noGrp="1"/>
          </p:cNvSpPr>
          <p:nvPr>
            <p:ph type="title"/>
          </p:nvPr>
        </p:nvSpPr>
        <p:spPr/>
        <p:txBody>
          <a:bodyPr/>
          <a:lstStyle/>
          <a:p>
            <a:r>
              <a:rPr lang="en-US" dirty="0" smtClean="0"/>
              <a:t>Why are forums still dumb?</a:t>
            </a:r>
            <a:endParaRPr lang="en-US" i="1" dirty="0"/>
          </a:p>
        </p:txBody>
      </p:sp>
    </p:spTree>
    <p:extLst>
      <p:ext uri="{BB962C8B-B14F-4D97-AF65-F5344CB8AC3E}">
        <p14:creationId xmlns:p14="http://schemas.microsoft.com/office/powerpoint/2010/main" val="4055133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YouEDU</a:t>
            </a:r>
            <a:endParaRPr lang="en-US" dirty="0"/>
          </a:p>
        </p:txBody>
      </p:sp>
      <p:sp>
        <p:nvSpPr>
          <p:cNvPr id="3" name="Content Placeholder 2"/>
          <p:cNvSpPr>
            <a:spLocks noGrp="1"/>
          </p:cNvSpPr>
          <p:nvPr>
            <p:ph idx="1"/>
          </p:nvPr>
        </p:nvSpPr>
        <p:spPr/>
        <p:txBody>
          <a:bodyPr/>
          <a:lstStyle/>
          <a:p>
            <a:r>
              <a:rPr lang="en-US" dirty="0" smtClean="0"/>
              <a:t>Pre-work: Dataset</a:t>
            </a:r>
          </a:p>
          <a:p>
            <a:pPr lvl="1"/>
            <a:r>
              <a:rPr lang="en-US" dirty="0" smtClean="0"/>
              <a:t>Stanford MOOCPosts</a:t>
            </a:r>
          </a:p>
          <a:p>
            <a:r>
              <a:rPr lang="en-US" dirty="0" smtClean="0"/>
              <a:t>Phase 1: Confusion Detection</a:t>
            </a:r>
          </a:p>
          <a:p>
            <a:pPr lvl="1"/>
            <a:r>
              <a:rPr lang="en-US" dirty="0" smtClean="0"/>
              <a:t>Classify individual posts w.r.t. confusion</a:t>
            </a:r>
            <a:endParaRPr lang="en-US" dirty="0"/>
          </a:p>
          <a:p>
            <a:r>
              <a:rPr lang="en-US" dirty="0" smtClean="0"/>
              <a:t>Phase 2: Intervention</a:t>
            </a:r>
          </a:p>
          <a:p>
            <a:pPr lvl="1"/>
            <a:r>
              <a:rPr lang="en-US" dirty="0" smtClean="0"/>
              <a:t>Map confused posts to video snippets</a:t>
            </a:r>
          </a:p>
          <a:p>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14</a:t>
            </a:fld>
            <a:endParaRPr lang="en-US" dirty="0"/>
          </a:p>
        </p:txBody>
      </p:sp>
    </p:spTree>
    <p:extLst>
      <p:ext uri="{BB962C8B-B14F-4D97-AF65-F5344CB8AC3E}">
        <p14:creationId xmlns:p14="http://schemas.microsoft.com/office/powerpoint/2010/main" val="50230948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MOOCPosts Dataset</a:t>
            </a:r>
            <a:endParaRPr lang="en-US" dirty="0"/>
          </a:p>
        </p:txBody>
      </p:sp>
      <p:sp>
        <p:nvSpPr>
          <p:cNvPr id="3" name="Content Placeholder 2"/>
          <p:cNvSpPr>
            <a:spLocks noGrp="1"/>
          </p:cNvSpPr>
          <p:nvPr>
            <p:ph idx="1"/>
          </p:nvPr>
        </p:nvSpPr>
        <p:spPr>
          <a:xfrm>
            <a:off x="457200" y="1600201"/>
            <a:ext cx="8229600" cy="4110096"/>
          </a:xfrm>
        </p:spPr>
        <p:txBody>
          <a:bodyPr/>
          <a:lstStyle/>
          <a:p>
            <a:r>
              <a:rPr lang="en-US" dirty="0" smtClean="0"/>
              <a:t>30,000 posts,11 courses</a:t>
            </a:r>
          </a:p>
          <a:p>
            <a:pPr lvl="1"/>
            <a:r>
              <a:rPr lang="en-US" dirty="0"/>
              <a:t>Humanities/Sciences, Medicine, </a:t>
            </a:r>
            <a:r>
              <a:rPr lang="en-US" dirty="0" smtClean="0"/>
              <a:t>Education</a:t>
            </a:r>
          </a:p>
          <a:p>
            <a:r>
              <a:rPr lang="en-US" dirty="0" smtClean="0"/>
              <a:t>Human-coded, 6 dimensions</a:t>
            </a:r>
          </a:p>
          <a:p>
            <a:pPr lvl="1"/>
            <a:r>
              <a:rPr lang="en-US" dirty="0" smtClean="0"/>
              <a:t>confusion, sentiment, urgency [1-7]</a:t>
            </a:r>
          </a:p>
          <a:p>
            <a:pPr lvl="1"/>
            <a:r>
              <a:rPr lang="en-US" dirty="0" smtClean="0"/>
              <a:t>opinion, question, answer [0/1]</a:t>
            </a:r>
          </a:p>
          <a:p>
            <a:pPr marL="0" indent="0">
              <a:buNone/>
            </a:pPr>
            <a:endParaRPr lang="en-US" dirty="0" smtClean="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15</a:t>
            </a:fld>
            <a:endParaRPr lang="en-US" dirty="0"/>
          </a:p>
        </p:txBody>
      </p:sp>
      <p:sp>
        <p:nvSpPr>
          <p:cNvPr id="5" name="TextBox 4"/>
          <p:cNvSpPr txBox="1"/>
          <p:nvPr/>
        </p:nvSpPr>
        <p:spPr>
          <a:xfrm>
            <a:off x="1651368" y="5926814"/>
            <a:ext cx="7148316" cy="461665"/>
          </a:xfrm>
          <a:prstGeom prst="rect">
            <a:avLst/>
          </a:prstGeom>
          <a:noFill/>
        </p:spPr>
        <p:txBody>
          <a:bodyPr wrap="none" rtlCol="0">
            <a:spAutoFit/>
          </a:bodyPr>
          <a:lstStyle/>
          <a:p>
            <a:r>
              <a:rPr lang="en-US" sz="2400" dirty="0">
                <a:latin typeface="Avenir Book"/>
                <a:cs typeface="Avenir Book"/>
                <a:hlinkClick r:id="rId3"/>
              </a:rPr>
              <a:t>http://datastage.stanford.edu/StanfordMoocPosts/</a:t>
            </a:r>
            <a:endParaRPr lang="en-US" sz="2400" dirty="0">
              <a:latin typeface="Avenir Book"/>
              <a:cs typeface="Avenir Book"/>
            </a:endParaRPr>
          </a:p>
        </p:txBody>
      </p:sp>
    </p:spTree>
    <p:extLst>
      <p:ext uri="{BB962C8B-B14F-4D97-AF65-F5344CB8AC3E}">
        <p14:creationId xmlns:p14="http://schemas.microsoft.com/office/powerpoint/2010/main" val="35961161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682" y="1251883"/>
            <a:ext cx="8534399" cy="5283199"/>
          </a:xfrm>
          <a:prstGeom prst="rect">
            <a:avLst/>
          </a:prstGeom>
        </p:spPr>
      </p:pic>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16</a:t>
            </a:fld>
            <a:endParaRPr lang="en-US" dirty="0"/>
          </a:p>
        </p:txBody>
      </p:sp>
      <p:sp>
        <p:nvSpPr>
          <p:cNvPr id="3" name="Title 2"/>
          <p:cNvSpPr>
            <a:spLocks noGrp="1"/>
          </p:cNvSpPr>
          <p:nvPr>
            <p:ph type="title"/>
          </p:nvPr>
        </p:nvSpPr>
        <p:spPr/>
        <p:txBody>
          <a:bodyPr/>
          <a:lstStyle/>
          <a:p>
            <a:r>
              <a:rPr lang="en-US" dirty="0">
                <a:cs typeface="Avenir Book"/>
              </a:rPr>
              <a:t>Phase 1: Detecting Confusion</a:t>
            </a:r>
            <a:endParaRPr lang="en-US" dirty="0"/>
          </a:p>
        </p:txBody>
      </p:sp>
    </p:spTree>
    <p:extLst>
      <p:ext uri="{BB962C8B-B14F-4D97-AF65-F5344CB8AC3E}">
        <p14:creationId xmlns:p14="http://schemas.microsoft.com/office/powerpoint/2010/main" val="85298667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17</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3999" cy="5660571"/>
          </a:xfrm>
          <a:prstGeom prst="rect">
            <a:avLst/>
          </a:prstGeom>
        </p:spPr>
      </p:pic>
    </p:spTree>
    <p:extLst>
      <p:ext uri="{BB962C8B-B14F-4D97-AF65-F5344CB8AC3E}">
        <p14:creationId xmlns:p14="http://schemas.microsoft.com/office/powerpoint/2010/main" val="143870943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18</a:t>
            </a:fld>
            <a:endParaRPr lang="en-US" dirty="0"/>
          </a:p>
        </p:txBody>
      </p:sp>
      <p:pic>
        <p:nvPicPr>
          <p:cNvPr id="5" name="Picture 4" descr="Confusion_train_redu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22124193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19</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3999" cy="5660571"/>
          </a:xfrm>
          <a:prstGeom prst="rect">
            <a:avLst/>
          </a:prstGeom>
        </p:spPr>
      </p:pic>
    </p:spTree>
    <p:extLst>
      <p:ext uri="{BB962C8B-B14F-4D97-AF65-F5344CB8AC3E}">
        <p14:creationId xmlns:p14="http://schemas.microsoft.com/office/powerpoint/2010/main" val="409833911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20</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
        <p:nvSpPr>
          <p:cNvPr id="3" name="TextBox 2"/>
          <p:cNvSpPr txBox="1"/>
          <p:nvPr/>
        </p:nvSpPr>
        <p:spPr>
          <a:xfrm>
            <a:off x="2019888" y="0"/>
            <a:ext cx="6253238" cy="707886"/>
          </a:xfrm>
          <a:prstGeom prst="rect">
            <a:avLst/>
          </a:prstGeom>
          <a:noFill/>
        </p:spPr>
        <p:txBody>
          <a:bodyPr wrap="square" rtlCol="0">
            <a:spAutoFit/>
          </a:bodyPr>
          <a:lstStyle/>
          <a:p>
            <a:r>
              <a:rPr lang="en-US" sz="4000" dirty="0" smtClean="0">
                <a:latin typeface="Avenir Book"/>
                <a:cs typeface="Avenir Book"/>
              </a:rPr>
              <a:t>Classifier Performance</a:t>
            </a:r>
            <a:endParaRPr lang="en-US" sz="4000" dirty="0">
              <a:latin typeface="Avenir Book"/>
              <a:cs typeface="Avenir Book"/>
            </a:endParaRPr>
          </a:p>
        </p:txBody>
      </p:sp>
    </p:spTree>
    <p:extLst>
      <p:ext uri="{BB962C8B-B14F-4D97-AF65-F5344CB8AC3E}">
        <p14:creationId xmlns:p14="http://schemas.microsoft.com/office/powerpoint/2010/main" val="27288180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682" y="1251883"/>
            <a:ext cx="8534399" cy="5283199"/>
          </a:xfrm>
          <a:prstGeom prst="rect">
            <a:avLst/>
          </a:prstGeom>
        </p:spPr>
      </p:pic>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21</a:t>
            </a:fld>
            <a:endParaRPr lang="en-US" dirty="0"/>
          </a:p>
        </p:txBody>
      </p:sp>
      <p:sp>
        <p:nvSpPr>
          <p:cNvPr id="3" name="Title 2"/>
          <p:cNvSpPr>
            <a:spLocks noGrp="1"/>
          </p:cNvSpPr>
          <p:nvPr>
            <p:ph type="title"/>
          </p:nvPr>
        </p:nvSpPr>
        <p:spPr/>
        <p:txBody>
          <a:bodyPr/>
          <a:lstStyle/>
          <a:p>
            <a:r>
              <a:rPr lang="en-US" dirty="0" smtClean="0"/>
              <a:t>Recap: Phase 1</a:t>
            </a:r>
            <a:endParaRPr lang="en-US" dirty="0"/>
          </a:p>
        </p:txBody>
      </p:sp>
    </p:spTree>
    <p:extLst>
      <p:ext uri="{BB962C8B-B14F-4D97-AF65-F5344CB8AC3E}">
        <p14:creationId xmlns:p14="http://schemas.microsoft.com/office/powerpoint/2010/main" val="11734951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682" y="1251883"/>
            <a:ext cx="8534399" cy="5283200"/>
          </a:xfrm>
          <a:prstGeom prst="rect">
            <a:avLst/>
          </a:prstGeom>
        </p:spPr>
      </p:pic>
      <p:sp>
        <p:nvSpPr>
          <p:cNvPr id="2" name="Title 1"/>
          <p:cNvSpPr>
            <a:spLocks noGrp="1"/>
          </p:cNvSpPr>
          <p:nvPr>
            <p:ph type="title"/>
          </p:nvPr>
        </p:nvSpPr>
        <p:spPr/>
        <p:txBody>
          <a:bodyPr/>
          <a:lstStyle/>
          <a:p>
            <a:r>
              <a:rPr lang="en-US" dirty="0">
                <a:cs typeface="Avenir Book"/>
              </a:rPr>
              <a:t>Phase </a:t>
            </a:r>
            <a:r>
              <a:rPr lang="en-US" dirty="0" smtClean="0">
                <a:cs typeface="Avenir Book"/>
              </a:rPr>
              <a:t>2: Staging Interventions</a:t>
            </a:r>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22</a:t>
            </a:fld>
            <a:endParaRPr lang="en-US" dirty="0"/>
          </a:p>
        </p:txBody>
      </p:sp>
    </p:spTree>
    <p:extLst>
      <p:ext uri="{BB962C8B-B14F-4D97-AF65-F5344CB8AC3E}">
        <p14:creationId xmlns:p14="http://schemas.microsoft.com/office/powerpoint/2010/main" val="227667046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23</a:t>
            </a:fld>
            <a:endParaRPr lang="en-US" dirty="0"/>
          </a:p>
        </p:txBody>
      </p:sp>
      <p:pic>
        <p:nvPicPr>
          <p:cNvPr id="5" name="Picture 4" descr="index_mov.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58488541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24</a:t>
            </a:fld>
            <a:endParaRPr lang="en-US" dirty="0"/>
          </a:p>
        </p:txBody>
      </p:sp>
      <p:pic>
        <p:nvPicPr>
          <p:cNvPr id="5" name="Picture 4" descr="index_caption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199713348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25</a:t>
            </a:fld>
            <a:endParaRPr lang="en-US" dirty="0"/>
          </a:p>
        </p:txBody>
      </p:sp>
      <p:pic>
        <p:nvPicPr>
          <p:cNvPr id="6" name="Picture 5" descr="inde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401999441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26</a:t>
            </a:fld>
            <a:endParaRPr lang="en-US" dirty="0"/>
          </a:p>
        </p:txBody>
      </p:sp>
      <p:pic>
        <p:nvPicPr>
          <p:cNvPr id="5" name="Picture 4" descr="inde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18785584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27</a:t>
            </a:fld>
            <a:endParaRPr lang="en-US" dirty="0"/>
          </a:p>
        </p:txBody>
      </p:sp>
      <p:pic>
        <p:nvPicPr>
          <p:cNvPr id="5" name="Picture 4" descr="recommend_pos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24610981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28</a:t>
            </a:fld>
            <a:endParaRPr lang="en-US" dirty="0"/>
          </a:p>
        </p:txBody>
      </p:sp>
      <p:pic>
        <p:nvPicPr>
          <p:cNvPr id="2" name="Picture 1" descr="recommend_bin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170030172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29</a:t>
            </a:fld>
            <a:endParaRPr lang="en-US" dirty="0"/>
          </a:p>
        </p:txBody>
      </p:sp>
      <p:pic>
        <p:nvPicPr>
          <p:cNvPr id="5" name="Picture 4" descr="recommend_ran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352741883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30</a:t>
            </a:fld>
            <a:endParaRPr lang="en-US" dirty="0"/>
          </a:p>
        </p:txBody>
      </p:sp>
      <p:pic>
        <p:nvPicPr>
          <p:cNvPr id="5" name="Picture 4" descr="recommend_redu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900"/>
            <a:ext cx="9144000" cy="5660571"/>
          </a:xfrm>
          <a:prstGeom prst="rect">
            <a:avLst/>
          </a:prstGeom>
        </p:spPr>
      </p:pic>
    </p:spTree>
    <p:extLst>
      <p:ext uri="{BB962C8B-B14F-4D97-AF65-F5344CB8AC3E}">
        <p14:creationId xmlns:p14="http://schemas.microsoft.com/office/powerpoint/2010/main" val="327374255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 Evaluation</a:t>
            </a:r>
            <a:endParaRPr lang="en-US" dirty="0"/>
          </a:p>
        </p:txBody>
      </p:sp>
      <p:sp>
        <p:nvSpPr>
          <p:cNvPr id="3" name="Content Placeholder 2"/>
          <p:cNvSpPr>
            <a:spLocks noGrp="1"/>
          </p:cNvSpPr>
          <p:nvPr>
            <p:ph idx="1"/>
          </p:nvPr>
        </p:nvSpPr>
        <p:spPr/>
        <p:txBody>
          <a:bodyPr/>
          <a:lstStyle/>
          <a:p>
            <a:r>
              <a:rPr lang="en-US" dirty="0" smtClean="0"/>
              <a:t>20 confused posts, course in statistics</a:t>
            </a:r>
          </a:p>
          <a:p>
            <a:r>
              <a:rPr lang="en-US" dirty="0" smtClean="0"/>
              <a:t>Six recommendations for each</a:t>
            </a:r>
          </a:p>
          <a:p>
            <a:pPr lvl="1"/>
            <a:r>
              <a:rPr lang="en-US" dirty="0" smtClean="0"/>
              <a:t>randomize order</a:t>
            </a:r>
          </a:p>
          <a:p>
            <a:r>
              <a:rPr lang="en-US" dirty="0" smtClean="0"/>
              <a:t>3 human raters</a:t>
            </a:r>
          </a:p>
          <a:p>
            <a:pPr lvl="1"/>
            <a:r>
              <a:rPr lang="en-US" dirty="0" smtClean="0"/>
              <a:t>Label each snippet as relevant or irrelevant</a:t>
            </a:r>
            <a:endParaRPr lang="en-US" dirty="0"/>
          </a:p>
          <a:p>
            <a:r>
              <a:rPr lang="en-US" dirty="0" smtClean="0"/>
              <a:t>k-precision</a:t>
            </a:r>
          </a:p>
          <a:p>
            <a:pPr lvl="1"/>
            <a:r>
              <a:rPr lang="en-US" dirty="0" smtClean="0"/>
              <a:t>precision of retrieved documents, limited to the first </a:t>
            </a:r>
            <a:r>
              <a:rPr lang="en-US" i="1" dirty="0" smtClean="0"/>
              <a:t>k</a:t>
            </a:r>
            <a:r>
              <a:rPr lang="en-US" dirty="0" smtClean="0"/>
              <a:t> recommendations</a:t>
            </a:r>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31</a:t>
            </a:fld>
            <a:endParaRPr lang="en-US" dirty="0"/>
          </a:p>
        </p:txBody>
      </p:sp>
    </p:spTree>
    <p:extLst>
      <p:ext uri="{BB962C8B-B14F-4D97-AF65-F5344CB8AC3E}">
        <p14:creationId xmlns:p14="http://schemas.microsoft.com/office/powerpoint/2010/main" val="330460134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32</a:t>
            </a:fld>
            <a:endParaRPr lang="en-US" dirty="0"/>
          </a:p>
        </p:txBody>
      </p:sp>
      <p:pic>
        <p:nvPicPr>
          <p:cNvPr id="2" name="Picture 1" descr="k_precis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4068495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9382"/>
            <a:ext cx="8229600" cy="1143000"/>
          </a:xfrm>
        </p:spPr>
        <p:txBody>
          <a:bodyPr/>
          <a:lstStyle/>
          <a:p>
            <a:r>
              <a:rPr lang="en-US" dirty="0" smtClean="0"/>
              <a:t>YouEDU Architecture</a:t>
            </a:r>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33</a:t>
            </a:fld>
            <a:endParaRPr lang="en-US" dirty="0"/>
          </a:p>
        </p:txBody>
      </p:sp>
      <p:pic>
        <p:nvPicPr>
          <p:cNvPr id="6" name="Picture 5" descr="you_edu_arc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307" y="1194037"/>
            <a:ext cx="8513704" cy="5270388"/>
          </a:xfrm>
          <a:prstGeom prst="rect">
            <a:avLst/>
          </a:prstGeom>
        </p:spPr>
      </p:pic>
    </p:spTree>
    <p:extLst>
      <p:ext uri="{BB962C8B-B14F-4D97-AF65-F5344CB8AC3E}">
        <p14:creationId xmlns:p14="http://schemas.microsoft.com/office/powerpoint/2010/main" val="192681741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143" y="499530"/>
            <a:ext cx="9059327" cy="5656946"/>
          </a:xfrm>
        </p:spPr>
        <p:txBody>
          <a:bodyPr/>
          <a:lstStyle/>
          <a:p>
            <a:pPr marL="0" indent="0">
              <a:buNone/>
            </a:pPr>
            <a:r>
              <a:rPr lang="en-US" sz="3600" dirty="0" smtClean="0"/>
              <a:t>Classification Suite</a:t>
            </a:r>
          </a:p>
          <a:p>
            <a:pPr marL="0" indent="0">
              <a:buNone/>
            </a:pPr>
            <a:r>
              <a:rPr lang="en-US" sz="2800" dirty="0" smtClean="0">
                <a:hlinkClick r:id="rId3"/>
              </a:rPr>
              <a:t>http:</a:t>
            </a:r>
            <a:r>
              <a:rPr lang="en-US" sz="2800" dirty="0">
                <a:hlinkClick r:id="rId3"/>
              </a:rPr>
              <a:t>//github.com/akshayka/</a:t>
            </a:r>
            <a:r>
              <a:rPr lang="en-US" sz="2800" dirty="0" smtClean="0">
                <a:hlinkClick r:id="rId3"/>
              </a:rPr>
              <a:t>edxclassify</a:t>
            </a:r>
            <a:endParaRPr lang="en-US" sz="2800" dirty="0" smtClean="0"/>
          </a:p>
          <a:p>
            <a:pPr marL="0" indent="0">
              <a:buNone/>
            </a:pPr>
            <a:endParaRPr lang="en-US" dirty="0" smtClean="0"/>
          </a:p>
          <a:p>
            <a:pPr marL="0" indent="0">
              <a:buNone/>
            </a:pPr>
            <a:endParaRPr lang="en-US" sz="900" dirty="0"/>
          </a:p>
          <a:p>
            <a:pPr marL="0" indent="0">
              <a:buNone/>
            </a:pPr>
            <a:r>
              <a:rPr lang="en-US" sz="3600" dirty="0" smtClean="0"/>
              <a:t>MOOCPosts Dataset</a:t>
            </a:r>
          </a:p>
          <a:p>
            <a:pPr marL="0" indent="0">
              <a:buNone/>
            </a:pPr>
            <a:r>
              <a:rPr lang="en-US" sz="2800" dirty="0">
                <a:cs typeface="Avenir Book"/>
                <a:hlinkClick r:id="rId4"/>
              </a:rPr>
              <a:t>http://datastage.stanford.edu/StanfordMoocPosts</a:t>
            </a:r>
            <a:r>
              <a:rPr lang="en-US" sz="2800" dirty="0" smtClean="0">
                <a:cs typeface="Avenir Book"/>
                <a:hlinkClick r:id="rId4"/>
              </a:rPr>
              <a:t>/</a:t>
            </a:r>
            <a:endParaRPr lang="en-US" sz="2800" dirty="0" smtClean="0">
              <a:cs typeface="Avenir Book"/>
            </a:endParaRPr>
          </a:p>
          <a:p>
            <a:pPr marL="0" indent="0">
              <a:buNone/>
            </a:pPr>
            <a:endParaRPr lang="en-US" sz="2800" dirty="0" smtClean="0">
              <a:cs typeface="Avenir Book"/>
            </a:endParaRPr>
          </a:p>
          <a:p>
            <a:pPr marL="0" indent="0">
              <a:buNone/>
            </a:pPr>
            <a:endParaRPr lang="en-US" sz="900" dirty="0">
              <a:cs typeface="Avenir Book"/>
            </a:endParaRPr>
          </a:p>
          <a:p>
            <a:pPr marL="0" indent="0">
              <a:buNone/>
            </a:pPr>
            <a:r>
              <a:rPr lang="en-US" sz="3600" dirty="0" smtClean="0">
                <a:cs typeface="Avenir Book"/>
              </a:rPr>
              <a:t>Contact</a:t>
            </a:r>
          </a:p>
          <a:p>
            <a:pPr marL="0" indent="0">
              <a:buNone/>
            </a:pPr>
            <a:r>
              <a:rPr lang="en-US" sz="2800" dirty="0" smtClean="0">
                <a:cs typeface="Avenir Book"/>
                <a:hlinkClick r:id="rId5"/>
              </a:rPr>
              <a:t>akshayka@cs.stanford.edu</a:t>
            </a:r>
            <a:endParaRPr lang="en-US" sz="2800" dirty="0">
              <a:cs typeface="Avenir Book"/>
            </a:endParaRPr>
          </a:p>
          <a:p>
            <a:pPr marL="0" indent="0">
              <a:buNone/>
            </a:pPr>
            <a:endParaRPr lang="en-US" dirty="0"/>
          </a:p>
        </p:txBody>
      </p:sp>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34</a:t>
            </a:fld>
            <a:endParaRPr lang="en-US" dirty="0"/>
          </a:p>
        </p:txBody>
      </p:sp>
    </p:spTree>
    <p:extLst>
      <p:ext uri="{BB962C8B-B14F-4D97-AF65-F5344CB8AC3E}">
        <p14:creationId xmlns:p14="http://schemas.microsoft.com/office/powerpoint/2010/main" val="387889216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 Shot 2015-06-26 at 1.41.07 PM.png"/>
          <p:cNvPicPr>
            <a:picLocks noGrp="1" noChangeAspect="1"/>
          </p:cNvPicPr>
          <p:nvPr>
            <p:ph idx="1"/>
          </p:nvPr>
        </p:nvPicPr>
        <p:blipFill rotWithShape="1">
          <a:blip r:embed="rId2">
            <a:extLst>
              <a:ext uri="{28A0092B-C50C-407E-A947-70E740481C1C}">
                <a14:useLocalDpi xmlns:a14="http://schemas.microsoft.com/office/drawing/2010/main" val="0"/>
              </a:ext>
            </a:extLst>
          </a:blip>
          <a:srcRect l="9582" t="4609" r="15020" b="-1175"/>
          <a:stretch/>
        </p:blipFill>
        <p:spPr>
          <a:xfrm>
            <a:off x="181423" y="2394861"/>
            <a:ext cx="8994780" cy="2402114"/>
          </a:xfrm>
        </p:spPr>
      </p:pic>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35</a:t>
            </a:fld>
            <a:endParaRPr lang="en-US" dirty="0"/>
          </a:p>
        </p:txBody>
      </p:sp>
    </p:spTree>
    <p:extLst>
      <p:ext uri="{BB962C8B-B14F-4D97-AF65-F5344CB8AC3E}">
        <p14:creationId xmlns:p14="http://schemas.microsoft.com/office/powerpoint/2010/main" val="315086848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 Shot 2015-06-26 at 1.41.58 PM.png"/>
          <p:cNvPicPr>
            <a:picLocks noGrp="1" noChangeAspect="1"/>
          </p:cNvPicPr>
          <p:nvPr>
            <p:ph idx="1"/>
          </p:nvPr>
        </p:nvPicPr>
        <p:blipFill rotWithShape="1">
          <a:blip r:embed="rId2">
            <a:extLst>
              <a:ext uri="{28A0092B-C50C-407E-A947-70E740481C1C}">
                <a14:useLocalDpi xmlns:a14="http://schemas.microsoft.com/office/drawing/2010/main" val="0"/>
              </a:ext>
            </a:extLst>
          </a:blip>
          <a:srcRect t="-3462" b="-875"/>
          <a:stretch/>
        </p:blipFill>
        <p:spPr>
          <a:xfrm>
            <a:off x="-81835" y="2494397"/>
            <a:ext cx="9346788" cy="2101792"/>
          </a:xfrm>
        </p:spPr>
      </p:pic>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36</a:t>
            </a:fld>
            <a:endParaRPr lang="en-US" dirty="0"/>
          </a:p>
        </p:txBody>
      </p:sp>
    </p:spTree>
    <p:extLst>
      <p:ext uri="{BB962C8B-B14F-4D97-AF65-F5344CB8AC3E}">
        <p14:creationId xmlns:p14="http://schemas.microsoft.com/office/powerpoint/2010/main" val="3403385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 Shot 2015-06-26 at 1.41.17 PM.png"/>
          <p:cNvPicPr>
            <a:picLocks noGrp="1" noChangeAspect="1"/>
          </p:cNvPicPr>
          <p:nvPr>
            <p:ph idx="1"/>
          </p:nvPr>
        </p:nvPicPr>
        <p:blipFill>
          <a:blip r:embed="rId2">
            <a:extLst>
              <a:ext uri="{28A0092B-C50C-407E-A947-70E740481C1C}">
                <a14:useLocalDpi xmlns:a14="http://schemas.microsoft.com/office/drawing/2010/main" val="0"/>
              </a:ext>
            </a:extLst>
          </a:blip>
          <a:srcRect t="-71341" b="-71341"/>
          <a:stretch>
            <a:fillRect/>
          </a:stretch>
        </p:blipFill>
        <p:spPr>
          <a:xfrm>
            <a:off x="-99181" y="1106272"/>
            <a:ext cx="9303656" cy="5116653"/>
          </a:xfrm>
        </p:spPr>
      </p:pic>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37</a:t>
            </a:fld>
            <a:endParaRPr lang="en-US" dirty="0"/>
          </a:p>
        </p:txBody>
      </p:sp>
    </p:spTree>
    <p:extLst>
      <p:ext uri="{BB962C8B-B14F-4D97-AF65-F5344CB8AC3E}">
        <p14:creationId xmlns:p14="http://schemas.microsoft.com/office/powerpoint/2010/main" val="4183909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 Shot 2015-06-26 at 1.41.32 PM.png"/>
          <p:cNvPicPr>
            <a:picLocks noGrp="1" noChangeAspect="1"/>
          </p:cNvPicPr>
          <p:nvPr>
            <p:ph idx="1"/>
          </p:nvPr>
        </p:nvPicPr>
        <p:blipFill>
          <a:blip r:embed="rId2">
            <a:extLst>
              <a:ext uri="{28A0092B-C50C-407E-A947-70E740481C1C}">
                <a14:useLocalDpi xmlns:a14="http://schemas.microsoft.com/office/drawing/2010/main" val="0"/>
              </a:ext>
            </a:extLst>
          </a:blip>
          <a:srcRect t="-23820" b="-23820"/>
          <a:stretch>
            <a:fillRect/>
          </a:stretch>
        </p:blipFill>
        <p:spPr>
          <a:xfrm>
            <a:off x="157235" y="1312473"/>
            <a:ext cx="8686800" cy="4777405"/>
          </a:xfrm>
        </p:spPr>
      </p:pic>
      <p:sp>
        <p:nvSpPr>
          <p:cNvPr id="4" name="Slide Number Placeholder 3"/>
          <p:cNvSpPr>
            <a:spLocks noGrp="1"/>
          </p:cNvSpPr>
          <p:nvPr>
            <p:ph type="sldNum" sz="quarter" idx="12"/>
          </p:nvPr>
        </p:nvSpPr>
        <p:spPr/>
        <p:txBody>
          <a:bodyPr/>
          <a:lstStyle/>
          <a:p>
            <a:r>
              <a:rPr lang="en-US" smtClean="0"/>
              <a:t>Agrawal </a:t>
            </a:r>
            <a:fld id="{7349C3EC-B6CF-0D49-BAB0-3D8B94C49AB7}" type="slidenum">
              <a:rPr lang="en-US" smtClean="0"/>
              <a:t>38</a:t>
            </a:fld>
            <a:endParaRPr lang="en-US" dirty="0"/>
          </a:p>
        </p:txBody>
      </p:sp>
    </p:spTree>
    <p:extLst>
      <p:ext uri="{BB962C8B-B14F-4D97-AF65-F5344CB8AC3E}">
        <p14:creationId xmlns:p14="http://schemas.microsoft.com/office/powerpoint/2010/main" val="3012868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3800</TotalTime>
  <Words>2815</Words>
  <Application>Microsoft Macintosh PowerPoint</Application>
  <PresentationFormat>On-screen Show (4:3)</PresentationFormat>
  <Paragraphs>208</Paragraphs>
  <Slides>38</Slides>
  <Notes>34</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YouEDU  Staging Intelligent Interventions in MOOC Discussion Forums</vt:lpstr>
      <vt:lpstr>PowerPoint Presentation</vt:lpstr>
      <vt:lpstr>PowerPoint Presentation</vt:lpstr>
      <vt:lpstr>PowerPoint Presentation</vt:lpstr>
      <vt:lpstr>An Intelligent Forum</vt:lpstr>
      <vt:lpstr>An Intelligent Forum</vt:lpstr>
      <vt:lpstr>An Intelligent Forum</vt:lpstr>
      <vt:lpstr>Challenges</vt:lpstr>
      <vt:lpstr>Challenges</vt:lpstr>
      <vt:lpstr>Challenges</vt:lpstr>
      <vt:lpstr>Challenges</vt:lpstr>
      <vt:lpstr>Challenges</vt:lpstr>
      <vt:lpstr>Why are forums still dumb?</vt:lpstr>
      <vt:lpstr>YouEDU</vt:lpstr>
      <vt:lpstr>MOOCPosts Dataset</vt:lpstr>
      <vt:lpstr>Phase 1: Detecting Confusion</vt:lpstr>
      <vt:lpstr>PowerPoint Presentation</vt:lpstr>
      <vt:lpstr>PowerPoint Presentation</vt:lpstr>
      <vt:lpstr>PowerPoint Presentation</vt:lpstr>
      <vt:lpstr>PowerPoint Presentation</vt:lpstr>
      <vt:lpstr>Recap: Phase 1</vt:lpstr>
      <vt:lpstr>Phase 2: Staging Interventions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Interventions: Evaluation</vt:lpstr>
      <vt:lpstr>PowerPoint Presentation</vt:lpstr>
      <vt:lpstr>YouEDU Architecture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YouEDU: </dc:title>
  <dc:creator>Akshay Agrawal</dc:creator>
  <cp:lastModifiedBy>Akshay Agrawal</cp:lastModifiedBy>
  <cp:revision>277</cp:revision>
  <dcterms:created xsi:type="dcterms:W3CDTF">2015-05-25T06:21:54Z</dcterms:created>
  <dcterms:modified xsi:type="dcterms:W3CDTF">2015-06-27T06:47:12Z</dcterms:modified>
</cp:coreProperties>
</file>